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8"/>
  </p:notesMasterIdLst>
  <p:handoutMasterIdLst>
    <p:handoutMasterId r:id="rId49"/>
  </p:handoutMasterIdLst>
  <p:sldIdLst>
    <p:sldId id="298" r:id="rId2"/>
    <p:sldId id="289" r:id="rId3"/>
    <p:sldId id="290" r:id="rId4"/>
    <p:sldId id="296" r:id="rId5"/>
    <p:sldId id="295" r:id="rId6"/>
    <p:sldId id="304" r:id="rId7"/>
    <p:sldId id="270" r:id="rId8"/>
    <p:sldId id="305" r:id="rId9"/>
    <p:sldId id="306" r:id="rId10"/>
    <p:sldId id="307" r:id="rId11"/>
    <p:sldId id="313" r:id="rId12"/>
    <p:sldId id="314" r:id="rId13"/>
    <p:sldId id="273" r:id="rId14"/>
    <p:sldId id="322" r:id="rId15"/>
    <p:sldId id="291" r:id="rId16"/>
    <p:sldId id="317" r:id="rId17"/>
    <p:sldId id="318" r:id="rId18"/>
    <p:sldId id="319" r:id="rId19"/>
    <p:sldId id="320" r:id="rId20"/>
    <p:sldId id="321" r:id="rId21"/>
    <p:sldId id="294" r:id="rId22"/>
    <p:sldId id="297" r:id="rId23"/>
    <p:sldId id="299" r:id="rId24"/>
    <p:sldId id="256" r:id="rId25"/>
    <p:sldId id="301" r:id="rId26"/>
    <p:sldId id="311" r:id="rId27"/>
    <p:sldId id="302" r:id="rId28"/>
    <p:sldId id="315" r:id="rId29"/>
    <p:sldId id="285" r:id="rId30"/>
    <p:sldId id="286" r:id="rId31"/>
    <p:sldId id="287" r:id="rId32"/>
    <p:sldId id="316" r:id="rId33"/>
    <p:sldId id="288" r:id="rId34"/>
    <p:sldId id="269" r:id="rId35"/>
    <p:sldId id="324" r:id="rId36"/>
    <p:sldId id="331" r:id="rId37"/>
    <p:sldId id="330" r:id="rId38"/>
    <p:sldId id="337" r:id="rId39"/>
    <p:sldId id="332" r:id="rId40"/>
    <p:sldId id="325" r:id="rId41"/>
    <p:sldId id="327" r:id="rId42"/>
    <p:sldId id="335" r:id="rId43"/>
    <p:sldId id="336" r:id="rId44"/>
    <p:sldId id="329" r:id="rId45"/>
    <p:sldId id="333" r:id="rId46"/>
    <p:sldId id="334" r:id="rId47"/>
  </p:sldIdLst>
  <p:sldSz cx="9144000" cy="6858000" type="screen4x3"/>
  <p:notesSz cx="6858000" cy="9144000"/>
  <p:defaultTextStyle>
    <a:defPPr>
      <a:defRPr lang="ru-RU"/>
    </a:defPPr>
    <a:lvl1pPr marL="0" algn="l" defTabSz="9139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991" algn="l" defTabSz="9139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983" algn="l" defTabSz="9139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974" algn="l" defTabSz="9139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967" algn="l" defTabSz="9139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958" algn="l" defTabSz="9139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1950" algn="l" defTabSz="9139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8942" algn="l" defTabSz="9139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5934" algn="l" defTabSz="91398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99FF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40" autoAdjust="0"/>
  </p:normalViewPr>
  <p:slideViewPr>
    <p:cSldViewPr>
      <p:cViewPr>
        <p:scale>
          <a:sx n="100" d="100"/>
          <a:sy n="100" d="100"/>
        </p:scale>
        <p:origin x="-98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9" d="100"/>
          <a:sy n="59" d="100"/>
        </p:scale>
        <p:origin x="-2814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713B9-383A-476C-819F-FFD4F7364597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716B2-AD26-4513-8768-FF24F44E5E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430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B99555-12F7-4D8F-B856-70EE046A89CB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23E45-F52E-497A-BC88-870E29B617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430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91" algn="l" defTabSz="9139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83" algn="l" defTabSz="9139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74" algn="l" defTabSz="9139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67" algn="l" defTabSz="9139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58" algn="l" defTabSz="9139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50" algn="l" defTabSz="9139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942" algn="l" defTabSz="9139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934" algn="l" defTabSz="91398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4447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Новое, арт.408.</a:t>
            </a:r>
            <a:r>
              <a:rPr lang="en-US" dirty="0" smtClean="0"/>
              <a:t>NT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2191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Устройства Арт.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ER518.18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ru-RU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ER518.6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ER518.9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2973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- Теперь</a:t>
            </a:r>
            <a:r>
              <a:rPr lang="ru-RU" baseline="0" dirty="0" smtClean="0"/>
              <a:t> ваши иглы, булавки, крючки надежно хранятся в удобных пластиковых контейнерах, не </a:t>
            </a:r>
            <a:r>
              <a:rPr lang="ru-RU" baseline="0" dirty="0" err="1" smtClean="0"/>
              <a:t>расыпяться</a:t>
            </a:r>
            <a:r>
              <a:rPr lang="ru-RU" baseline="0" dirty="0" smtClean="0"/>
              <a:t> и не потеряются.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9472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880434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100" dirty="0" smtClean="0"/>
              <a:t>Уход и ремонт: </a:t>
            </a:r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0003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100" dirty="0" smtClean="0"/>
              <a:t>Фурнитура в большой упаковке</a:t>
            </a:r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3038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-</a:t>
            </a:r>
            <a:r>
              <a:rPr lang="ru-RU" baseline="0" dirty="0" smtClean="0"/>
              <a:t> Успех марки так велик, что стиль, дизайн упаковки </a:t>
            </a:r>
            <a:r>
              <a:rPr lang="en-US" baseline="0" dirty="0" smtClean="0"/>
              <a:t>Hemline </a:t>
            </a:r>
            <a:r>
              <a:rPr lang="ru-RU" baseline="0" dirty="0" smtClean="0"/>
              <a:t>копируется другими производителями на российском рынке с более низким качеством продукции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8367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3114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807.N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5947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2575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57486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6039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9211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29107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1446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1847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4624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6699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9521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94784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6909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6030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altLang="zh-TW" dirty="0" err="1" smtClean="0"/>
              <a:t>Флизелины</a:t>
            </a:r>
            <a:r>
              <a:rPr lang="ru-RU" altLang="zh-TW" dirty="0" smtClean="0"/>
              <a:t>- США</a:t>
            </a:r>
          </a:p>
          <a:p>
            <a:endParaRPr lang="en-US" altLang="zh-TW" dirty="0" smtClean="0">
              <a:ea typeface="新細明體" charset="-120"/>
            </a:endParaRPr>
          </a:p>
          <a:p>
            <a:pPr>
              <a:buFontTx/>
              <a:buChar char="-"/>
            </a:pPr>
            <a:r>
              <a:rPr lang="ru-RU" altLang="zh-TW" dirty="0" smtClean="0"/>
              <a:t>  Ножницы – Италия</a:t>
            </a:r>
          </a:p>
          <a:p>
            <a:pPr>
              <a:buFontTx/>
              <a:buChar char="-"/>
            </a:pPr>
            <a:endParaRPr lang="ru-RU" altLang="zh-TW" dirty="0" smtClean="0"/>
          </a:p>
          <a:p>
            <a:pPr>
              <a:buFontTx/>
              <a:buChar char="-"/>
            </a:pPr>
            <a:r>
              <a:rPr lang="ru-RU" altLang="zh-TW" dirty="0" smtClean="0"/>
              <a:t>  Ручные иглы – Индия</a:t>
            </a:r>
          </a:p>
          <a:p>
            <a:pPr>
              <a:buFontTx/>
              <a:buChar char="-"/>
            </a:pPr>
            <a:endParaRPr lang="ru-RU" altLang="zh-TW" dirty="0" smtClean="0"/>
          </a:p>
          <a:p>
            <a:r>
              <a:rPr lang="en-US" dirty="0" smtClean="0"/>
              <a:t>Australia</a:t>
            </a:r>
            <a:r>
              <a:rPr lang="en-US" baseline="0" dirty="0" smtClean="0"/>
              <a:t> China Germany Spain Great Britain Hong Kong </a:t>
            </a:r>
            <a:r>
              <a:rPr lang="en-US" baseline="0" dirty="0" err="1" smtClean="0"/>
              <a:t>Inda</a:t>
            </a:r>
            <a:r>
              <a:rPr lang="en-US" baseline="0" dirty="0" smtClean="0"/>
              <a:t> Italy Japan Korea Pakistan Poland Thailand Taiwan USA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906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5937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Все машины на фабриках в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Ахене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сейчас закрыты все 3 основных заводов по созданию новых заводов, в основном в Индии из-за стоимости рабочей силы и Индии прочности в машиностроении.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3409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-</a:t>
            </a:r>
            <a:r>
              <a:rPr lang="ru-RU" baseline="0" dirty="0" smtClean="0"/>
              <a:t> Каждая упаковка имеет </a:t>
            </a:r>
            <a:r>
              <a:rPr lang="ru-RU" baseline="0" dirty="0" err="1" smtClean="0"/>
              <a:t>шрихкод</a:t>
            </a:r>
            <a:r>
              <a:rPr lang="ru-RU" baseline="0" dirty="0" smtClean="0"/>
              <a:t> и артикул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234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Номер партии на каждой упаковке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5480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Новые наборы люверсов и кнопок </a:t>
            </a:r>
            <a:r>
              <a:rPr lang="en-US" dirty="0" smtClean="0"/>
              <a:t>Hemline</a:t>
            </a:r>
            <a:r>
              <a:rPr lang="en-US" baseline="0" dirty="0" smtClean="0"/>
              <a:t> </a:t>
            </a:r>
            <a:r>
              <a:rPr lang="ru-RU" baseline="0" dirty="0" smtClean="0"/>
              <a:t>улучшены по качеству и техническим характеристикам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23E45-F52E-497A-BC88-870E29B6171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3664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8E4-EE60-49AA-AB98-CE7E1C56C572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A80-BFCA-4C03-BEA3-823A5BC27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8E4-EE60-49AA-AB98-CE7E1C56C572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A80-BFCA-4C03-BEA3-823A5BC27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3" y="274641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8E4-EE60-49AA-AB98-CE7E1C56C572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A80-BFCA-4C03-BEA3-823A5BC27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8E4-EE60-49AA-AB98-CE7E1C56C572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A80-BFCA-4C03-BEA3-823A5BC27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8E4-EE60-49AA-AB98-CE7E1C56C572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A80-BFCA-4C03-BEA3-823A5BC27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3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8E4-EE60-49AA-AB98-CE7E1C56C572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A80-BFCA-4C03-BEA3-823A5BC27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1" indent="0">
              <a:buNone/>
              <a:defRPr sz="2000" b="1"/>
            </a:lvl2pPr>
            <a:lvl3pPr marL="913983" indent="0">
              <a:buNone/>
              <a:defRPr sz="1800" b="1"/>
            </a:lvl3pPr>
            <a:lvl4pPr marL="1370974" indent="0">
              <a:buNone/>
              <a:defRPr sz="1600" b="1"/>
            </a:lvl4pPr>
            <a:lvl5pPr marL="1827967" indent="0">
              <a:buNone/>
              <a:defRPr sz="1600" b="1"/>
            </a:lvl5pPr>
            <a:lvl6pPr marL="2284958" indent="0">
              <a:buNone/>
              <a:defRPr sz="1600" b="1"/>
            </a:lvl6pPr>
            <a:lvl7pPr marL="2741950" indent="0">
              <a:buNone/>
              <a:defRPr sz="1600" b="1"/>
            </a:lvl7pPr>
            <a:lvl8pPr marL="3198942" indent="0">
              <a:buNone/>
              <a:defRPr sz="1600" b="1"/>
            </a:lvl8pPr>
            <a:lvl9pPr marL="365593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91" indent="0">
              <a:buNone/>
              <a:defRPr sz="2000" b="1"/>
            </a:lvl2pPr>
            <a:lvl3pPr marL="913983" indent="0">
              <a:buNone/>
              <a:defRPr sz="1800" b="1"/>
            </a:lvl3pPr>
            <a:lvl4pPr marL="1370974" indent="0">
              <a:buNone/>
              <a:defRPr sz="1600" b="1"/>
            </a:lvl4pPr>
            <a:lvl5pPr marL="1827967" indent="0">
              <a:buNone/>
              <a:defRPr sz="1600" b="1"/>
            </a:lvl5pPr>
            <a:lvl6pPr marL="2284958" indent="0">
              <a:buNone/>
              <a:defRPr sz="1600" b="1"/>
            </a:lvl6pPr>
            <a:lvl7pPr marL="2741950" indent="0">
              <a:buNone/>
              <a:defRPr sz="1600" b="1"/>
            </a:lvl7pPr>
            <a:lvl8pPr marL="3198942" indent="0">
              <a:buNone/>
              <a:defRPr sz="1600" b="1"/>
            </a:lvl8pPr>
            <a:lvl9pPr marL="365593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8E4-EE60-49AA-AB98-CE7E1C56C572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A80-BFCA-4C03-BEA3-823A5BC27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8E4-EE60-49AA-AB98-CE7E1C56C572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A80-BFCA-4C03-BEA3-823A5BC27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8E4-EE60-49AA-AB98-CE7E1C56C572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A80-BFCA-4C03-BEA3-823A5BC27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91" indent="0">
              <a:buNone/>
              <a:defRPr sz="1200"/>
            </a:lvl2pPr>
            <a:lvl3pPr marL="913983" indent="0">
              <a:buNone/>
              <a:defRPr sz="1000"/>
            </a:lvl3pPr>
            <a:lvl4pPr marL="1370974" indent="0">
              <a:buNone/>
              <a:defRPr sz="900"/>
            </a:lvl4pPr>
            <a:lvl5pPr marL="1827967" indent="0">
              <a:buNone/>
              <a:defRPr sz="900"/>
            </a:lvl5pPr>
            <a:lvl6pPr marL="2284958" indent="0">
              <a:buNone/>
              <a:defRPr sz="900"/>
            </a:lvl6pPr>
            <a:lvl7pPr marL="2741950" indent="0">
              <a:buNone/>
              <a:defRPr sz="900"/>
            </a:lvl7pPr>
            <a:lvl8pPr marL="3198942" indent="0">
              <a:buNone/>
              <a:defRPr sz="900"/>
            </a:lvl8pPr>
            <a:lvl9pPr marL="365593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8E4-EE60-49AA-AB98-CE7E1C56C572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A80-BFCA-4C03-BEA3-823A5BC27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91" indent="0">
              <a:buNone/>
              <a:defRPr sz="2800"/>
            </a:lvl2pPr>
            <a:lvl3pPr marL="913983" indent="0">
              <a:buNone/>
              <a:defRPr sz="2400"/>
            </a:lvl3pPr>
            <a:lvl4pPr marL="1370974" indent="0">
              <a:buNone/>
              <a:defRPr sz="2000"/>
            </a:lvl4pPr>
            <a:lvl5pPr marL="1827967" indent="0">
              <a:buNone/>
              <a:defRPr sz="2000"/>
            </a:lvl5pPr>
            <a:lvl6pPr marL="2284958" indent="0">
              <a:buNone/>
              <a:defRPr sz="2000"/>
            </a:lvl6pPr>
            <a:lvl7pPr marL="2741950" indent="0">
              <a:buNone/>
              <a:defRPr sz="2000"/>
            </a:lvl7pPr>
            <a:lvl8pPr marL="3198942" indent="0">
              <a:buNone/>
              <a:defRPr sz="2000"/>
            </a:lvl8pPr>
            <a:lvl9pPr marL="365593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91" indent="0">
              <a:buNone/>
              <a:defRPr sz="1200"/>
            </a:lvl2pPr>
            <a:lvl3pPr marL="913983" indent="0">
              <a:buNone/>
              <a:defRPr sz="1000"/>
            </a:lvl3pPr>
            <a:lvl4pPr marL="1370974" indent="0">
              <a:buNone/>
              <a:defRPr sz="900"/>
            </a:lvl4pPr>
            <a:lvl5pPr marL="1827967" indent="0">
              <a:buNone/>
              <a:defRPr sz="900"/>
            </a:lvl5pPr>
            <a:lvl6pPr marL="2284958" indent="0">
              <a:buNone/>
              <a:defRPr sz="900"/>
            </a:lvl6pPr>
            <a:lvl7pPr marL="2741950" indent="0">
              <a:buNone/>
              <a:defRPr sz="900"/>
            </a:lvl7pPr>
            <a:lvl8pPr marL="3198942" indent="0">
              <a:buNone/>
              <a:defRPr sz="900"/>
            </a:lvl8pPr>
            <a:lvl9pPr marL="365593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CB8E4-EE60-49AA-AB98-CE7E1C56C572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A80-BFCA-4C03-BEA3-823A5BC27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5"/>
            <a:ext cx="8229600" cy="4525963"/>
          </a:xfrm>
          <a:prstGeom prst="rect">
            <a:avLst/>
          </a:prstGeom>
        </p:spPr>
        <p:txBody>
          <a:bodyPr vert="horz" lIns="91398" tIns="45699" rIns="91398" bIns="4569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3" y="6356353"/>
            <a:ext cx="2133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CB8E4-EE60-49AA-AB98-CE7E1C56C572}" type="datetimeFigureOut">
              <a:rPr lang="ru-RU" smtClean="0"/>
              <a:pPr/>
              <a:t>16.11.2015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5" y="6356353"/>
            <a:ext cx="2895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398" tIns="45699" rIns="91398" bIns="4569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03A80-BFCA-4C03-BEA3-823A5BC271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398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44" indent="-342744" algn="l" defTabSz="91398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12" indent="-285620" algn="l" defTabSz="91398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78" indent="-228495" algn="l" defTabSz="9139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70" indent="-228495" algn="l" defTabSz="91398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2" indent="-228495" algn="l" defTabSz="91398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53" indent="-228495" algn="l" defTabSz="9139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46" indent="-228495" algn="l" defTabSz="9139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37" indent="-228495" algn="l" defTabSz="9139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30" indent="-228495" algn="l" defTabSz="91398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9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1" algn="l" defTabSz="9139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83" algn="l" defTabSz="9139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74" algn="l" defTabSz="9139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67" algn="l" defTabSz="9139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58" algn="l" defTabSz="9139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50" algn="l" defTabSz="9139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42" algn="l" defTabSz="9139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34" algn="l" defTabSz="9139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weasy.com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0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2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95.jpeg"/><Relationship Id="rId3" Type="http://schemas.openxmlformats.org/officeDocument/2006/relationships/image" Target="../media/image9.jpe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image" Target="../media/image93.jpeg"/><Relationship Id="rId5" Type="http://schemas.openxmlformats.org/officeDocument/2006/relationships/image" Target="../media/image87.jpeg"/><Relationship Id="rId10" Type="http://schemas.openxmlformats.org/officeDocument/2006/relationships/image" Target="../media/image92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6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emline.com/" TargetMode="Externa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22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J:\ДАННЫЕ КОМПАНИЙ\hemline\презентация\data\IMG_1.jpg"/>
          <p:cNvPicPr>
            <a:picLocks noChangeAspect="1" noChangeArrowheads="1"/>
          </p:cNvPicPr>
          <p:nvPr/>
        </p:nvPicPr>
        <p:blipFill>
          <a:blip r:embed="rId3" cstate="print"/>
          <a:srcRect r="5892"/>
          <a:stretch>
            <a:fillRect/>
          </a:stretch>
        </p:blipFill>
        <p:spPr bwMode="auto">
          <a:xfrm>
            <a:off x="15512" y="0"/>
            <a:ext cx="9128488" cy="6858000"/>
          </a:xfrm>
          <a:prstGeom prst="rect">
            <a:avLst/>
          </a:prstGeom>
          <a:noFill/>
        </p:spPr>
      </p:pic>
      <p:pic>
        <p:nvPicPr>
          <p:cNvPr id="52231" name="Picture 7" descr="J:\С ЖЕСТКОГО ДИСКА\1-работа\реклама\2014\КОНЛИГА\АТЕЛЬЕ\лекало\NL4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8886">
            <a:off x="7482798" y="3138487"/>
            <a:ext cx="1256786" cy="3466757"/>
          </a:xfrm>
          <a:prstGeom prst="rect">
            <a:avLst/>
          </a:prstGeom>
          <a:noFill/>
        </p:spPr>
      </p:pic>
      <p:pic>
        <p:nvPicPr>
          <p:cNvPr id="52230" name="Picture 6" descr="J:\С ЖЕСТКОГО ДИСКА\1-работа\реклама\2011\Конлига\Ателье\статья Хемлайн\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882779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071682"/>
            <a:ext cx="6491064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3399"/>
                </a:solidFill>
              </a:rPr>
              <a:t>Добро пожаловать </a:t>
            </a:r>
            <a:br>
              <a:rPr lang="ru-RU" sz="3600" b="1" dirty="0">
                <a:solidFill>
                  <a:srgbClr val="003399"/>
                </a:solidFill>
              </a:rPr>
            </a:br>
            <a:r>
              <a:rPr lang="ru-RU" sz="3600" b="1" dirty="0">
                <a:solidFill>
                  <a:srgbClr val="003399"/>
                </a:solidFill>
              </a:rPr>
              <a:t>в мир шитья </a:t>
            </a:r>
            <a:br>
              <a:rPr lang="ru-RU" sz="3600" b="1" dirty="0">
                <a:solidFill>
                  <a:srgbClr val="003399"/>
                </a:solidFill>
              </a:rPr>
            </a:br>
            <a:r>
              <a:rPr lang="ru-RU" sz="3600" b="1" dirty="0">
                <a:solidFill>
                  <a:srgbClr val="003399"/>
                </a:solidFill>
              </a:rPr>
              <a:t>и рукоделия</a:t>
            </a:r>
          </a:p>
        </p:txBody>
      </p:sp>
      <p:pic>
        <p:nvPicPr>
          <p:cNvPr id="52227" name="Picture 3" descr="J:\С ЖЕСТКОГО ДИСКА\1-работа\буклеты\МАСТЕР-КЛАССЫ\LINK\статья Хемлайн\s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71414"/>
            <a:ext cx="2320479" cy="1785921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4569" y="3498043"/>
            <a:ext cx="3859382" cy="1011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J:\ДАННЫЕ КОМПАНИЙ\hemline\презентация\data\IMG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12" y="0"/>
            <a:ext cx="9700024" cy="6858000"/>
          </a:xfrm>
          <a:prstGeom prst="rect">
            <a:avLst/>
          </a:prstGeom>
          <a:noFill/>
        </p:spPr>
      </p:pic>
      <p:pic>
        <p:nvPicPr>
          <p:cNvPr id="9" name="Picture 4" descr="Ножницы портновcкие с зубчатой микро-заточко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6" y="1339438"/>
            <a:ext cx="2214578" cy="5375710"/>
          </a:xfrm>
          <a:prstGeom prst="rect">
            <a:avLst/>
          </a:prstGeom>
          <a:noFill/>
        </p:spPr>
      </p:pic>
      <p:pic>
        <p:nvPicPr>
          <p:cNvPr id="10" name="Picture 2" descr="Ножницы  для вышивания 4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23" y="1714494"/>
            <a:ext cx="2162175" cy="3400419"/>
          </a:xfrm>
          <a:prstGeom prst="rect">
            <a:avLst/>
          </a:prstGeom>
          <a:noFill/>
        </p:spPr>
      </p:pic>
      <p:pic>
        <p:nvPicPr>
          <p:cNvPr id="24578" name="Picture 2" descr="Ножницы портновcкие профессиональны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1060" y="1668533"/>
            <a:ext cx="1762444" cy="4903742"/>
          </a:xfrm>
          <a:prstGeom prst="rect">
            <a:avLst/>
          </a:prstGeom>
          <a:noFill/>
        </p:spPr>
      </p:pic>
      <p:pic>
        <p:nvPicPr>
          <p:cNvPr id="24580" name="Picture 4" descr="http://www.gela.ru/assets/images/catalog/144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8087" y="2609109"/>
            <a:ext cx="2000263" cy="3991715"/>
          </a:xfrm>
          <a:prstGeom prst="rect">
            <a:avLst/>
          </a:prstGeom>
          <a:noFill/>
        </p:spPr>
      </p:pic>
      <p:pic>
        <p:nvPicPr>
          <p:cNvPr id="8" name="Picture 8" descr="http://www.klasse.com/images/header/log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1436" y="571486"/>
            <a:ext cx="1647825" cy="485775"/>
          </a:xfrm>
          <a:prstGeom prst="rect">
            <a:avLst/>
          </a:prstGeom>
          <a:noFill/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303710" y="488952"/>
            <a:ext cx="6768752" cy="1725602"/>
          </a:xfrm>
        </p:spPr>
        <p:txBody>
          <a:bodyPr>
            <a:noAutofit/>
          </a:bodyPr>
          <a:lstStyle/>
          <a:p>
            <a:r>
              <a:rPr lang="ru-RU" altLang="zh-TW" sz="2800" b="1" dirty="0">
                <a:solidFill>
                  <a:srgbClr val="003399"/>
                </a:solidFill>
              </a:rPr>
              <a:t>Классе - Ножницы</a:t>
            </a:r>
            <a:r>
              <a:rPr lang="ru-RU" altLang="zh-TW" sz="2000" b="1" dirty="0">
                <a:solidFill>
                  <a:srgbClr val="003399"/>
                </a:solidFill>
              </a:rPr>
              <a:t> </a:t>
            </a:r>
            <a:endParaRPr lang="ru-RU" sz="2000" b="1" dirty="0">
              <a:solidFill>
                <a:srgbClr val="003399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00826" y="58147"/>
            <a:ext cx="2436800" cy="584733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pPr algn="r"/>
            <a:r>
              <a:rPr lang="ru-RU" altLang="zh-TW" sz="3200" b="1" dirty="0" smtClean="0">
                <a:solidFill>
                  <a:srgbClr val="FF99FF"/>
                </a:solidFill>
                <a:ea typeface="新細明體" charset="-120"/>
              </a:rPr>
              <a:t>Бренды</a:t>
            </a:r>
            <a:r>
              <a:rPr lang="en-US" altLang="zh-TW" sz="3200" b="1" dirty="0" smtClean="0">
                <a:solidFill>
                  <a:srgbClr val="FF99FF"/>
                </a:solidFill>
                <a:ea typeface="新細明體" charset="-120"/>
              </a:rPr>
              <a:t> HTL</a:t>
            </a:r>
            <a:r>
              <a:rPr lang="ru-RU" altLang="zh-TW" sz="3200" b="1" dirty="0" smtClean="0">
                <a:solidFill>
                  <a:srgbClr val="FF99FF"/>
                </a:solidFill>
                <a:ea typeface="新細明體" charset="-120"/>
              </a:rPr>
              <a:t>:</a:t>
            </a:r>
            <a:endParaRPr lang="ru-RU" sz="3200" dirty="0">
              <a:solidFill>
                <a:srgbClr val="FF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J:\ДАННЫЕ КОМПАНИЙ\hemline\презентация\data\IMG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-23"/>
            <a:ext cx="9700027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8662" y="2215112"/>
            <a:ext cx="7676926" cy="3862553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 Марка </a:t>
            </a:r>
            <a:r>
              <a:rPr lang="en-US" sz="1600" b="1" dirty="0" err="1" smtClean="0">
                <a:solidFill>
                  <a:srgbClr val="003399"/>
                </a:solidFill>
              </a:rPr>
              <a:t>SewEasy</a:t>
            </a:r>
            <a:r>
              <a:rPr lang="en-US" sz="1600" b="1" dirty="0" smtClean="0">
                <a:solidFill>
                  <a:srgbClr val="003399"/>
                </a:solidFill>
              </a:rPr>
              <a:t> </a:t>
            </a:r>
            <a:r>
              <a:rPr lang="ru-RU" sz="1600" b="1" dirty="0" smtClean="0">
                <a:solidFill>
                  <a:srgbClr val="003399"/>
                </a:solidFill>
              </a:rPr>
              <a:t>впервые была основана семьей </a:t>
            </a:r>
            <a:r>
              <a:rPr lang="ru-RU" sz="1600" b="1" dirty="0" err="1" smtClean="0">
                <a:solidFill>
                  <a:srgbClr val="003399"/>
                </a:solidFill>
              </a:rPr>
              <a:t>Мэйсон</a:t>
            </a:r>
            <a:r>
              <a:rPr lang="ru-RU" sz="1600" b="1" dirty="0" smtClean="0">
                <a:solidFill>
                  <a:srgbClr val="003399"/>
                </a:solidFill>
              </a:rPr>
              <a:t> (</a:t>
            </a:r>
            <a:r>
              <a:rPr lang="en-US" sz="1600" b="1" dirty="0" smtClean="0">
                <a:solidFill>
                  <a:srgbClr val="003399"/>
                </a:solidFill>
              </a:rPr>
              <a:t>Mason) </a:t>
            </a:r>
            <a:r>
              <a:rPr lang="ru-RU" sz="1600" b="1" dirty="0" smtClean="0">
                <a:solidFill>
                  <a:srgbClr val="003399"/>
                </a:solidFill>
              </a:rPr>
              <a:t>в Сиднее, Австралия в начале 80х. 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 Энн </a:t>
            </a:r>
            <a:r>
              <a:rPr lang="ru-RU" sz="1600" b="1" dirty="0" err="1" smtClean="0">
                <a:solidFill>
                  <a:srgbClr val="003399"/>
                </a:solidFill>
              </a:rPr>
              <a:t>Мэйсон</a:t>
            </a:r>
            <a:r>
              <a:rPr lang="ru-RU" sz="1600" b="1" dirty="0" smtClean="0">
                <a:solidFill>
                  <a:srgbClr val="003399"/>
                </a:solidFill>
              </a:rPr>
              <a:t> серьезно увлекалась </a:t>
            </a:r>
            <a:r>
              <a:rPr lang="ru-RU" sz="1600" b="1" dirty="0" err="1" smtClean="0">
                <a:solidFill>
                  <a:srgbClr val="003399"/>
                </a:solidFill>
              </a:rPr>
              <a:t>квилтингом</a:t>
            </a:r>
            <a:r>
              <a:rPr lang="ru-RU" sz="1600" b="1" dirty="0" smtClean="0">
                <a:solidFill>
                  <a:srgbClr val="003399"/>
                </a:solidFill>
              </a:rPr>
              <a:t> и </a:t>
            </a:r>
            <a:r>
              <a:rPr lang="ru-RU" sz="1600" b="1" dirty="0" err="1" smtClean="0">
                <a:solidFill>
                  <a:srgbClr val="003399"/>
                </a:solidFill>
              </a:rPr>
              <a:t>пэчворком</a:t>
            </a:r>
            <a:r>
              <a:rPr lang="ru-RU" sz="1600" b="1" dirty="0" smtClean="0">
                <a:solidFill>
                  <a:srgbClr val="003399"/>
                </a:solidFill>
              </a:rPr>
              <a:t>, она хотела обучать </a:t>
            </a:r>
            <a:r>
              <a:rPr lang="ru-RU" sz="1600" b="1" dirty="0" err="1" smtClean="0">
                <a:solidFill>
                  <a:srgbClr val="003399"/>
                </a:solidFill>
              </a:rPr>
              <a:t>друзей-квилтеров</a:t>
            </a:r>
            <a:r>
              <a:rPr lang="ru-RU" sz="1600" b="1" dirty="0" smtClean="0">
                <a:solidFill>
                  <a:srgbClr val="003399"/>
                </a:solidFill>
              </a:rPr>
              <a:t> и предоставить им более практичные линейки и аксессуары, делая времяпрепровождения более простым и приятным. Таким образом был развит ассортимент линеек и измерительных аксессуаров под маркой </a:t>
            </a:r>
            <a:r>
              <a:rPr lang="en-US" sz="1600" b="1" dirty="0" err="1" smtClean="0">
                <a:solidFill>
                  <a:srgbClr val="003399"/>
                </a:solidFill>
              </a:rPr>
              <a:t>SewEasy</a:t>
            </a:r>
            <a:r>
              <a:rPr lang="en-US" sz="1600" b="1" dirty="0" smtClean="0">
                <a:solidFill>
                  <a:srgbClr val="003399"/>
                </a:solidFill>
              </a:rPr>
              <a:t> </a:t>
            </a:r>
            <a:r>
              <a:rPr lang="ru-RU" sz="1600" b="1" dirty="0" smtClean="0">
                <a:solidFill>
                  <a:srgbClr val="003399"/>
                </a:solidFill>
              </a:rPr>
              <a:t>в Австралии.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 Энн позже отошла от дел и </a:t>
            </a:r>
            <a:r>
              <a:rPr lang="en-US" sz="1600" b="1" dirty="0" err="1" smtClean="0">
                <a:solidFill>
                  <a:srgbClr val="003399"/>
                </a:solidFill>
              </a:rPr>
              <a:t>Sewgroup</a:t>
            </a:r>
            <a:r>
              <a:rPr lang="en-US" sz="1600" b="1" dirty="0" smtClean="0">
                <a:solidFill>
                  <a:srgbClr val="003399"/>
                </a:solidFill>
              </a:rPr>
              <a:t> </a:t>
            </a:r>
            <a:r>
              <a:rPr lang="ru-RU" sz="1600" b="1" dirty="0" smtClean="0">
                <a:solidFill>
                  <a:srgbClr val="003399"/>
                </a:solidFill>
              </a:rPr>
              <a:t>(</a:t>
            </a:r>
            <a:r>
              <a:rPr lang="en-US" altLang="zh-TW" sz="1600" b="1" dirty="0" smtClean="0">
                <a:solidFill>
                  <a:srgbClr val="003399"/>
                </a:solidFill>
                <a:ea typeface="新細明體" charset="-120"/>
              </a:rPr>
              <a:t>HTL</a:t>
            </a:r>
            <a:r>
              <a:rPr lang="ru-RU" sz="1600" b="1" dirty="0" smtClean="0">
                <a:solidFill>
                  <a:srgbClr val="003399"/>
                </a:solidFill>
              </a:rPr>
              <a:t>) приобрела эту торговую марку обещая развивать и увеличивать ассортимент продукции и рассказать 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миру австралийскую историю успеха. 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 С тех пор, </a:t>
            </a:r>
            <a:r>
              <a:rPr lang="en-US" sz="1600" b="1" dirty="0" err="1" smtClean="0">
                <a:solidFill>
                  <a:srgbClr val="003399"/>
                </a:solidFill>
              </a:rPr>
              <a:t>SewEasy</a:t>
            </a:r>
            <a:r>
              <a:rPr lang="en-US" sz="1600" b="1" dirty="0" smtClean="0">
                <a:solidFill>
                  <a:srgbClr val="003399"/>
                </a:solidFill>
              </a:rPr>
              <a:t> </a:t>
            </a:r>
            <a:r>
              <a:rPr lang="ru-RU" sz="1600" b="1" dirty="0" smtClean="0">
                <a:solidFill>
                  <a:srgbClr val="003399"/>
                </a:solidFill>
              </a:rPr>
              <a:t>пополнила свой ассортимент различной 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продукцией для </a:t>
            </a:r>
            <a:r>
              <a:rPr lang="ru-RU" sz="1600" b="1" dirty="0" err="1" smtClean="0">
                <a:solidFill>
                  <a:srgbClr val="003399"/>
                </a:solidFill>
              </a:rPr>
              <a:t>квилтинга</a:t>
            </a:r>
            <a:r>
              <a:rPr lang="ru-RU" sz="1600" b="1" dirty="0" smtClean="0">
                <a:solidFill>
                  <a:srgbClr val="003399"/>
                </a:solidFill>
              </a:rPr>
              <a:t>: инструменты, аксессуары и многое 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другое. Каждый новый продукт разрабатывается с целью быть 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действительно нужным и полезным, а также соответствующим 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наивысшим стандартам качества. </a:t>
            </a:r>
          </a:p>
        </p:txBody>
      </p:sp>
      <p:pic>
        <p:nvPicPr>
          <p:cNvPr id="76802" name="Picture 2" descr="http://www.gela.ru/assets/images/catalog/82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4357694"/>
            <a:ext cx="2373414" cy="2362958"/>
          </a:xfrm>
          <a:prstGeom prst="rect">
            <a:avLst/>
          </a:prstGeom>
          <a:noFill/>
        </p:spPr>
      </p:pic>
      <p:pic>
        <p:nvPicPr>
          <p:cNvPr id="11" name="Picture 4" descr="http://www.seweasy.com/public/images/log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5160" y="214290"/>
            <a:ext cx="2609850" cy="1400175"/>
          </a:xfrm>
          <a:prstGeom prst="rect">
            <a:avLst/>
          </a:prstGeom>
          <a:noFill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60834" y="846136"/>
            <a:ext cx="6768752" cy="1725602"/>
          </a:xfrm>
          <a:prstGeom prst="rect">
            <a:avLst/>
          </a:prstGeom>
        </p:spPr>
        <p:txBody>
          <a:bodyPr vert="horz" lIns="91398" tIns="45699" rIns="91398" bIns="45699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zh-TW" sz="2800" b="1" dirty="0" err="1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Сью</a:t>
            </a:r>
            <a:r>
              <a:rPr lang="ru-RU" altLang="zh-TW" sz="2800" b="1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zh-TW" sz="2800" b="1" dirty="0" err="1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Изи</a:t>
            </a:r>
            <a:r>
              <a:rPr lang="ru-RU" altLang="zh-TW" sz="2800" b="1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 -</a:t>
            </a:r>
            <a:r>
              <a:rPr lang="en-US" altLang="zh-TW" sz="2800" b="1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altLang="zh-TW" sz="2800" b="1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</a:br>
            <a:r>
              <a:rPr lang="ru-RU" altLang="zh-TW" sz="2800" b="1" dirty="0" smtClean="0">
                <a:solidFill>
                  <a:srgbClr val="003399"/>
                </a:solidFill>
              </a:rPr>
              <a:t>т</a:t>
            </a:r>
            <a:r>
              <a:rPr lang="ru-RU" altLang="zh-TW" sz="2800" b="1" dirty="0" err="1" smtClean="0">
                <a:solidFill>
                  <a:srgbClr val="003399"/>
                </a:solidFill>
              </a:rPr>
              <a:t>овары</a:t>
            </a:r>
            <a:r>
              <a:rPr lang="ru-RU" altLang="zh-TW" sz="2800" b="1" dirty="0" smtClean="0">
                <a:solidFill>
                  <a:srgbClr val="003399"/>
                </a:solidFill>
              </a:rPr>
              <a:t> для лоскутного шитья и </a:t>
            </a:r>
            <a:r>
              <a:rPr lang="ru-RU" altLang="zh-TW" sz="2800" b="1" dirty="0" err="1" smtClean="0">
                <a:solidFill>
                  <a:srgbClr val="003399"/>
                </a:solidFill>
              </a:rPr>
              <a:t>пэчворка</a:t>
            </a:r>
            <a:endParaRPr lang="ru-RU" sz="2800" b="1" dirty="0">
              <a:solidFill>
                <a:srgbClr val="0033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00826" y="58147"/>
            <a:ext cx="2436800" cy="584733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pPr algn="r"/>
            <a:r>
              <a:rPr lang="ru-RU" altLang="zh-TW" sz="3200" b="1" dirty="0" smtClean="0">
                <a:solidFill>
                  <a:srgbClr val="FF99FF"/>
                </a:solidFill>
                <a:ea typeface="新細明體" charset="-120"/>
              </a:rPr>
              <a:t>Бренды</a:t>
            </a:r>
            <a:r>
              <a:rPr lang="en-US" altLang="zh-TW" sz="3200" b="1" dirty="0" smtClean="0">
                <a:solidFill>
                  <a:srgbClr val="FF99FF"/>
                </a:solidFill>
                <a:ea typeface="新細明體" charset="-120"/>
              </a:rPr>
              <a:t> HTL</a:t>
            </a:r>
            <a:r>
              <a:rPr lang="ru-RU" altLang="zh-TW" sz="3200" b="1" dirty="0" smtClean="0">
                <a:solidFill>
                  <a:srgbClr val="FF99FF"/>
                </a:solidFill>
                <a:ea typeface="新細明體" charset="-120"/>
              </a:rPr>
              <a:t>:</a:t>
            </a:r>
            <a:endParaRPr lang="ru-RU" sz="3200" dirty="0">
              <a:solidFill>
                <a:srgbClr val="FF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J:\ДАННЫЕ КОМПАНИЙ\hemline\презентация\data\IMG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537523" y="714356"/>
            <a:ext cx="6606480" cy="1726354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b="1" dirty="0" smtClean="0">
                <a:solidFill>
                  <a:srgbClr val="003399"/>
                </a:solidFill>
              </a:rPr>
              <a:t>- На 2010 год под маркой </a:t>
            </a:r>
            <a:r>
              <a:rPr lang="en-US" b="1" dirty="0" err="1" smtClean="0">
                <a:solidFill>
                  <a:srgbClr val="003399"/>
                </a:solidFill>
              </a:rPr>
              <a:t>SewEasy</a:t>
            </a:r>
            <a:r>
              <a:rPr lang="en-US" b="1" dirty="0" smtClean="0">
                <a:solidFill>
                  <a:srgbClr val="003399"/>
                </a:solidFill>
              </a:rPr>
              <a:t> </a:t>
            </a:r>
            <a:r>
              <a:rPr lang="ru-RU" b="1" dirty="0" smtClean="0">
                <a:solidFill>
                  <a:srgbClr val="003399"/>
                </a:solidFill>
              </a:rPr>
              <a:t>производится более 160 качественных продуктов и вспомогательных материалов для </a:t>
            </a:r>
            <a:r>
              <a:rPr lang="ru-RU" b="1" dirty="0" err="1" smtClean="0">
                <a:solidFill>
                  <a:srgbClr val="003399"/>
                </a:solidFill>
              </a:rPr>
              <a:t>квилтинга</a:t>
            </a:r>
            <a:r>
              <a:rPr lang="ru-RU" b="1" dirty="0" smtClean="0">
                <a:solidFill>
                  <a:srgbClr val="003399"/>
                </a:solidFill>
              </a:rPr>
              <a:t>, </a:t>
            </a:r>
            <a:r>
              <a:rPr lang="ru-RU" b="1" dirty="0" err="1" smtClean="0">
                <a:solidFill>
                  <a:srgbClr val="003399"/>
                </a:solidFill>
              </a:rPr>
              <a:t>пэтчворка</a:t>
            </a:r>
            <a:r>
              <a:rPr lang="ru-RU" b="1" dirty="0" smtClean="0">
                <a:solidFill>
                  <a:srgbClr val="003399"/>
                </a:solidFill>
              </a:rPr>
              <a:t> и хобби, которые вы можете посмотреть на этом сайте </a:t>
            </a:r>
            <a:r>
              <a:rPr lang="en-US" sz="2400" b="1" dirty="0" smtClean="0">
                <a:solidFill>
                  <a:srgbClr val="003399"/>
                </a:solidFill>
                <a:hlinkClick r:id="rId3"/>
              </a:rPr>
              <a:t>www.seweasy.com</a:t>
            </a:r>
            <a:r>
              <a:rPr lang="en-US" b="1" dirty="0" smtClean="0">
                <a:solidFill>
                  <a:srgbClr val="003399"/>
                </a:solidFill>
              </a:rPr>
              <a:t>, </a:t>
            </a:r>
            <a:r>
              <a:rPr lang="ru-RU" b="1" dirty="0" smtClean="0">
                <a:solidFill>
                  <a:srgbClr val="003399"/>
                </a:solidFill>
              </a:rPr>
              <a:t>а также  прибрести на нашем сайте </a:t>
            </a:r>
            <a:r>
              <a:rPr lang="en-US" sz="2400" b="1" dirty="0" smtClean="0">
                <a:solidFill>
                  <a:srgbClr val="003399"/>
                </a:solidFill>
              </a:rPr>
              <a:t>www.gela.ru</a:t>
            </a:r>
            <a:r>
              <a:rPr lang="ru-RU" sz="2400" b="1" dirty="0" smtClean="0">
                <a:solidFill>
                  <a:srgbClr val="003399"/>
                </a:solidFill>
              </a:rPr>
              <a:t>.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77826" name="AutoShape 2" descr="http://www.seweasy.com/public/images/logo.gif"/>
          <p:cNvSpPr>
            <a:spLocks noChangeAspect="1" noChangeArrowheads="1"/>
          </p:cNvSpPr>
          <p:nvPr/>
        </p:nvSpPr>
        <p:spPr bwMode="auto">
          <a:xfrm>
            <a:off x="155575" y="-144459"/>
            <a:ext cx="304800" cy="304801"/>
          </a:xfrm>
          <a:prstGeom prst="rect">
            <a:avLst/>
          </a:prstGeom>
          <a:noFill/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7830" name="Picture 6" descr="http://www.seweasy.com/public/images/banner1.jpg"/>
          <p:cNvPicPr>
            <a:picLocks noChangeAspect="1" noChangeArrowheads="1"/>
          </p:cNvPicPr>
          <p:nvPr/>
        </p:nvPicPr>
        <p:blipFill>
          <a:blip r:embed="rId4" cstate="print"/>
          <a:srcRect r="46575"/>
          <a:stretch>
            <a:fillRect/>
          </a:stretch>
        </p:blipFill>
        <p:spPr bwMode="auto">
          <a:xfrm>
            <a:off x="928662" y="2435843"/>
            <a:ext cx="2786082" cy="1986313"/>
          </a:xfrm>
          <a:prstGeom prst="rect">
            <a:avLst/>
          </a:prstGeom>
          <a:noFill/>
        </p:spPr>
      </p:pic>
      <p:pic>
        <p:nvPicPr>
          <p:cNvPr id="10" name="Picture 1" descr="J:\ДАННЫЕ КОМПАНИЙ\hemline\презентация\data\vrez_bur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786058"/>
            <a:ext cx="5717455" cy="38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J:\ДАННЫЕ КОМПАНИЙ\hemline\презентация\data\IMG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00026" cy="6858000"/>
          </a:xfrm>
          <a:prstGeom prst="rect">
            <a:avLst/>
          </a:prstGeom>
          <a:noFill/>
        </p:spPr>
      </p:pic>
      <p:pic>
        <p:nvPicPr>
          <p:cNvPr id="3" name="Рисунок 2" descr="IMG_46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082" y="4077072"/>
            <a:ext cx="1800200" cy="2558348"/>
          </a:xfrm>
          <a:prstGeom prst="rect">
            <a:avLst/>
          </a:prstGeom>
        </p:spPr>
      </p:pic>
      <p:pic>
        <p:nvPicPr>
          <p:cNvPr id="4" name="Рисунок 3" descr="IMG_47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8082" y="2143116"/>
            <a:ext cx="2016224" cy="1832931"/>
          </a:xfrm>
          <a:prstGeom prst="rect">
            <a:avLst/>
          </a:prstGeom>
        </p:spPr>
      </p:pic>
      <p:pic>
        <p:nvPicPr>
          <p:cNvPr id="17410" name="Picture 2" descr="http://www.sewgroup.asia/includes/phpThumb.php?src=../Files/Folder/6.jpg&amp;w=400&amp;h=200&amp;far=1&amp;bg=fffff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5157193"/>
            <a:ext cx="2952328" cy="1476164"/>
          </a:xfrm>
          <a:prstGeom prst="rect">
            <a:avLst/>
          </a:prstGeom>
          <a:noFill/>
        </p:spPr>
      </p:pic>
      <p:pic>
        <p:nvPicPr>
          <p:cNvPr id="17412" name="Picture 4" descr="http://www.sewgroup.asia/includes/phpThumb.php?src=../Files/Folder/logo8.png&amp;w=156&amp;h=47&amp;far=1&amp;bg=FFFFF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02717">
            <a:off x="3929062" y="497090"/>
            <a:ext cx="1963911" cy="59169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59128" y="1810775"/>
            <a:ext cx="6984776" cy="3077723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/>
            </a:r>
            <a:br>
              <a:rPr lang="ru-RU" sz="1600" b="1" dirty="0" smtClean="0">
                <a:solidFill>
                  <a:srgbClr val="003399"/>
                </a:solidFill>
              </a:rPr>
            </a:br>
            <a:r>
              <a:rPr lang="ru-RU" sz="1600" b="1" dirty="0" err="1" smtClean="0">
                <a:solidFill>
                  <a:srgbClr val="003399"/>
                </a:solidFill>
              </a:rPr>
              <a:t>Bowtique</a:t>
            </a:r>
            <a:r>
              <a:rPr lang="ru-RU" sz="1600" b="1" dirty="0" smtClean="0">
                <a:solidFill>
                  <a:srgbClr val="003399"/>
                </a:solidFill>
              </a:rPr>
              <a:t> - это марка под которой выпускаются ленточки, тесьма высокого </a:t>
            </a:r>
            <a:r>
              <a:rPr lang="ru-RU" sz="1600" b="1" dirty="0" err="1" smtClean="0">
                <a:solidFill>
                  <a:srgbClr val="003399"/>
                </a:solidFill>
              </a:rPr>
              <a:t>премиум-качества</a:t>
            </a:r>
            <a:r>
              <a:rPr lang="ru-RU" sz="1600" b="1" dirty="0" smtClean="0">
                <a:solidFill>
                  <a:srgbClr val="003399"/>
                </a:solidFill>
              </a:rPr>
              <a:t> на специально разработанных шпулях.</a:t>
            </a:r>
            <a:br>
              <a:rPr lang="ru-RU" sz="1600" b="1" dirty="0" smtClean="0">
                <a:solidFill>
                  <a:srgbClr val="003399"/>
                </a:solidFill>
              </a:rPr>
            </a:br>
            <a:r>
              <a:rPr lang="ru-RU" sz="1600" b="1" dirty="0" smtClean="0">
                <a:solidFill>
                  <a:srgbClr val="003399"/>
                </a:solidFill>
              </a:rPr>
              <a:t>- С 1997 году в </a:t>
            </a:r>
            <a:r>
              <a:rPr lang="ru-RU" sz="1600" b="1" dirty="0" err="1" smtClean="0">
                <a:solidFill>
                  <a:srgbClr val="003399"/>
                </a:solidFill>
              </a:rPr>
              <a:t>SewGroup</a:t>
            </a:r>
            <a:r>
              <a:rPr lang="ru-RU" sz="1600" b="1" dirty="0" smtClean="0">
                <a:solidFill>
                  <a:srgbClr val="003399"/>
                </a:solidFill>
              </a:rPr>
              <a:t> ведется программа по выпуску небольшого метража «на катушке». И программа была с большим успехом реализована!</a:t>
            </a:r>
            <a:br>
              <a:rPr lang="ru-RU" sz="1600" b="1" dirty="0" smtClean="0">
                <a:solidFill>
                  <a:srgbClr val="003399"/>
                </a:solidFill>
              </a:rPr>
            </a:br>
            <a:r>
              <a:rPr lang="ru-RU" sz="1600" b="1" dirty="0" smtClean="0">
                <a:solidFill>
                  <a:srgbClr val="003399"/>
                </a:solidFill>
              </a:rPr>
              <a:t>- В настоящее время ленты  продаются в Великобритании, Австралии, Канаде, Швеции и Дании, эта концепция продаж имеет коммерческий успех , так как продажи «на метры» потихоньку исчезают из розничного сектора.</a:t>
            </a:r>
            <a:br>
              <a:rPr lang="ru-RU" sz="1600" b="1" dirty="0" smtClean="0">
                <a:solidFill>
                  <a:srgbClr val="003399"/>
                </a:solidFill>
              </a:rPr>
            </a:br>
            <a:r>
              <a:rPr lang="ru-RU" sz="1600" b="1" dirty="0" smtClean="0">
                <a:solidFill>
                  <a:srgbClr val="003399"/>
                </a:solidFill>
              </a:rPr>
              <a:t> - </a:t>
            </a:r>
            <a:r>
              <a:rPr lang="ru-RU" sz="1600" b="1" dirty="0" err="1" smtClean="0">
                <a:solidFill>
                  <a:srgbClr val="003399"/>
                </a:solidFill>
              </a:rPr>
              <a:t>Bowtique</a:t>
            </a:r>
            <a:r>
              <a:rPr lang="ru-RU" sz="1600" b="1" dirty="0" smtClean="0">
                <a:solidFill>
                  <a:srgbClr val="003399"/>
                </a:solidFill>
              </a:rPr>
              <a:t> подходит для всех магазинов тканей, отделов рукоделия, универмагов, швейных центров и т. д.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14414" y="560390"/>
            <a:ext cx="7572428" cy="1725602"/>
          </a:xfrm>
          <a:prstGeom prst="rect">
            <a:avLst/>
          </a:prstGeom>
        </p:spPr>
        <p:txBody>
          <a:bodyPr vert="horz" lIns="91398" tIns="45699" rIns="91398" bIns="45699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zh-TW" sz="2800" b="1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Бутик -</a:t>
            </a:r>
            <a:r>
              <a:rPr lang="en-US" altLang="zh-TW" sz="2800" b="1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altLang="zh-TW" sz="2800" b="1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</a:br>
            <a:r>
              <a:rPr lang="ru-RU" altLang="zh-TW" sz="2800" b="1" dirty="0" smtClean="0">
                <a:solidFill>
                  <a:srgbClr val="003399"/>
                </a:solidFill>
              </a:rPr>
              <a:t>ленты в миниатюрных картонных </a:t>
            </a:r>
            <a:r>
              <a:rPr lang="ru-RU" altLang="zh-TW" sz="2800" b="1" dirty="0" err="1" smtClean="0">
                <a:solidFill>
                  <a:srgbClr val="003399"/>
                </a:solidFill>
              </a:rPr>
              <a:t>бобинках</a:t>
            </a:r>
            <a:endParaRPr lang="ru-RU" sz="2800" b="1" dirty="0">
              <a:solidFill>
                <a:srgbClr val="0033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81750" y="58147"/>
            <a:ext cx="2436800" cy="584733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pPr algn="r"/>
            <a:r>
              <a:rPr lang="ru-RU" altLang="zh-TW" sz="3200" b="1" dirty="0" smtClean="0">
                <a:solidFill>
                  <a:srgbClr val="FF99FF"/>
                </a:solidFill>
                <a:ea typeface="新細明體" charset="-120"/>
              </a:rPr>
              <a:t>Бренды</a:t>
            </a:r>
            <a:r>
              <a:rPr lang="en-US" altLang="zh-TW" sz="3200" b="1" dirty="0" smtClean="0">
                <a:solidFill>
                  <a:srgbClr val="FF99FF"/>
                </a:solidFill>
                <a:ea typeface="新細明體" charset="-120"/>
              </a:rPr>
              <a:t> HTL</a:t>
            </a:r>
            <a:r>
              <a:rPr lang="ru-RU" altLang="zh-TW" sz="3200" b="1" dirty="0" smtClean="0">
                <a:solidFill>
                  <a:srgbClr val="FF99FF"/>
                </a:solidFill>
                <a:ea typeface="新細明體" charset="-120"/>
              </a:rPr>
              <a:t>:</a:t>
            </a:r>
            <a:endParaRPr lang="ru-RU" sz="3200" dirty="0">
              <a:solidFill>
                <a:srgbClr val="FF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J:\ДАННЫЕ КОМПАНИЙ\hemline\презентация\data\IMG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00026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285852" y="2857496"/>
            <a:ext cx="3286148" cy="304694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Под брендом  «</a:t>
            </a:r>
            <a:r>
              <a:rPr lang="en-US" sz="1600" b="1" dirty="0" smtClean="0">
                <a:solidFill>
                  <a:srgbClr val="003399"/>
                </a:solidFill>
              </a:rPr>
              <a:t>STITCH GARDEN</a:t>
            </a:r>
            <a:r>
              <a:rPr lang="ru-RU" sz="1600" b="1" dirty="0" smtClean="0">
                <a:solidFill>
                  <a:srgbClr val="003399"/>
                </a:solidFill>
              </a:rPr>
              <a:t>» ХЕМЛАЙН представляет линейку товаров используемых при вышивании: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- «косточки» держатели для мулине,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Магнитный держатель для схем,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Магнитная лупа-линейка,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 Органайзеры для хранения нитей мулине,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 Небольшие вышивальные наборы для детского творчества.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214414" y="1000108"/>
            <a:ext cx="7572428" cy="1725602"/>
          </a:xfrm>
          <a:prstGeom prst="rect">
            <a:avLst/>
          </a:prstGeom>
        </p:spPr>
        <p:txBody>
          <a:bodyPr vert="horz" lIns="91398" tIns="45699" rIns="91398" bIns="45699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altLang="zh-TW" sz="2800" b="1" dirty="0" err="1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Ститч</a:t>
            </a:r>
            <a:r>
              <a:rPr lang="ru-RU" altLang="zh-TW" sz="2800" b="1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zh-TW" sz="2800" b="1" dirty="0" err="1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Гарден</a:t>
            </a:r>
            <a:r>
              <a:rPr lang="ru-RU" altLang="zh-TW" sz="2800" b="1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> -</a:t>
            </a:r>
            <a:r>
              <a:rPr lang="en-US" altLang="zh-TW" sz="2800" b="1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altLang="zh-TW" sz="2800" b="1" dirty="0" smtClean="0">
                <a:solidFill>
                  <a:srgbClr val="003399"/>
                </a:solidFill>
                <a:latin typeface="+mj-lt"/>
                <a:ea typeface="+mj-ea"/>
                <a:cs typeface="+mj-cs"/>
              </a:rPr>
            </a:br>
            <a:r>
              <a:rPr lang="ru-RU" altLang="zh-TW" sz="2800" b="1" dirty="0" smtClean="0">
                <a:solidFill>
                  <a:srgbClr val="003399"/>
                </a:solidFill>
              </a:rPr>
              <a:t>товары для вышивания</a:t>
            </a:r>
            <a:endParaRPr lang="ru-RU" sz="2800" b="1" dirty="0">
              <a:solidFill>
                <a:srgbClr val="0033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81750" y="58147"/>
            <a:ext cx="2436800" cy="584733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pPr algn="r"/>
            <a:r>
              <a:rPr lang="ru-RU" altLang="zh-TW" sz="3200" b="1" dirty="0" smtClean="0">
                <a:solidFill>
                  <a:srgbClr val="FF99FF"/>
                </a:solidFill>
                <a:ea typeface="新細明體" charset="-120"/>
              </a:rPr>
              <a:t>Бренды</a:t>
            </a:r>
            <a:r>
              <a:rPr lang="en-US" altLang="zh-TW" sz="3200" b="1" dirty="0" smtClean="0">
                <a:solidFill>
                  <a:srgbClr val="FF99FF"/>
                </a:solidFill>
                <a:ea typeface="新細明體" charset="-120"/>
              </a:rPr>
              <a:t> HTL</a:t>
            </a:r>
            <a:r>
              <a:rPr lang="ru-RU" altLang="zh-TW" sz="3200" b="1" dirty="0" smtClean="0">
                <a:solidFill>
                  <a:srgbClr val="FF99FF"/>
                </a:solidFill>
                <a:ea typeface="新細明體" charset="-120"/>
              </a:rPr>
              <a:t>:</a:t>
            </a:r>
            <a:endParaRPr lang="ru-RU" sz="3200" dirty="0">
              <a:solidFill>
                <a:srgbClr val="FF99FF"/>
              </a:solidFill>
            </a:endParaRPr>
          </a:p>
        </p:txBody>
      </p:sp>
      <p:pic>
        <p:nvPicPr>
          <p:cNvPr id="92162" name="Picture 2" descr="J:\С ЖЕСТКОГО ДИСКА\1-работа\буклеты\МАСТЕР-КЛАССЫ\LINK\статья Хемлайн\s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00306"/>
            <a:ext cx="5019693" cy="4175347"/>
          </a:xfrm>
          <a:prstGeom prst="rect">
            <a:avLst/>
          </a:prstGeom>
          <a:noFill/>
        </p:spPr>
      </p:pic>
      <p:pic>
        <p:nvPicPr>
          <p:cNvPr id="92163" name="Picture 3" descr="J:\С ЖЕСТКОГО ДИСКА\1-работа\буклеты\МАСТЕР-КЛАССЫ\LINK\статья Хемлайн\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1971" y="714356"/>
            <a:ext cx="1905913" cy="714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J:\ДАННЫЕ КОМПАНИЙ\hemline\презентация\data\IMG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12" y="0"/>
            <a:ext cx="970002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-142889"/>
            <a:ext cx="6491064" cy="1143000"/>
          </a:xfrm>
        </p:spPr>
        <p:txBody>
          <a:bodyPr>
            <a:normAutofit/>
          </a:bodyPr>
          <a:lstStyle/>
          <a:p>
            <a:pPr algn="r"/>
            <a:r>
              <a:rPr lang="ru-RU" altLang="zh-TW" sz="3200" b="1" dirty="0">
                <a:solidFill>
                  <a:srgbClr val="FF99FF"/>
                </a:solidFill>
              </a:rPr>
              <a:t>Знак  качества!</a:t>
            </a:r>
            <a:r>
              <a:rPr lang="ru-RU" sz="3200" b="1" dirty="0">
                <a:solidFill>
                  <a:srgbClr val="FF99FF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86001" y="2690336"/>
            <a:ext cx="4572000" cy="369289"/>
          </a:xfrm>
          <a:prstGeom prst="rect">
            <a:avLst/>
          </a:prstGeom>
        </p:spPr>
        <p:txBody>
          <a:bodyPr lIns="91398" tIns="45699" rIns="91398" bIns="45699">
            <a:spAutoFit/>
          </a:bodyPr>
          <a:lstStyle/>
          <a:p>
            <a:r>
              <a:rPr lang="en-US" b="1" dirty="0" smtClean="0"/>
              <a:t>.</a:t>
            </a:r>
            <a:endParaRPr lang="ru-RU" dirty="0"/>
          </a:p>
        </p:txBody>
      </p:sp>
      <p:pic>
        <p:nvPicPr>
          <p:cNvPr id="16" name="Picture 2" descr="E:\Презентация\Подол_files\lo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7514" y="4143385"/>
            <a:ext cx="1512168" cy="1467029"/>
          </a:xfrm>
          <a:prstGeom prst="rect">
            <a:avLst/>
          </a:prstGeom>
          <a:noFill/>
        </p:spPr>
      </p:pic>
      <p:pic>
        <p:nvPicPr>
          <p:cNvPr id="18" name="Рисунок 17" descr="130.S -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4359405"/>
            <a:ext cx="3720874" cy="145051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9" name="Рисунок 18" descr="130.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29" y="3338543"/>
            <a:ext cx="1872778" cy="3162297"/>
          </a:xfrm>
          <a:prstGeom prst="rect">
            <a:avLst/>
          </a:prstGeom>
        </p:spPr>
      </p:pic>
      <p:pic>
        <p:nvPicPr>
          <p:cNvPr id="20" name="Рисунок 19" descr="Screen Shot 2015-03-25 at 9.43.36 AM.png"/>
          <p:cNvPicPr>
            <a:picLocks noChangeAspect="1"/>
          </p:cNvPicPr>
          <p:nvPr/>
        </p:nvPicPr>
        <p:blipFill>
          <a:blip r:embed="rId6" cstate="print"/>
          <a:srcRect l="56907" t="16498" r="6349" b="3393"/>
          <a:stretch>
            <a:fillRect/>
          </a:stretch>
        </p:blipFill>
        <p:spPr>
          <a:xfrm>
            <a:off x="7358082" y="985820"/>
            <a:ext cx="1714512" cy="2228866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2071673" y="928671"/>
            <a:ext cx="7358114" cy="249294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FF33CC"/>
                </a:solidFill>
              </a:rPr>
              <a:t>КАЧЕСТВО | 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Вся продукция </a:t>
            </a:r>
            <a:r>
              <a:rPr lang="en-US" altLang="zh-TW" sz="1600" b="1" dirty="0" smtClean="0">
                <a:solidFill>
                  <a:srgbClr val="003399"/>
                </a:solidFill>
              </a:rPr>
              <a:t>HEMLINE 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собирается </a:t>
            </a: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и упаковывается на собственном заводе с  эксклюзивной  </a:t>
            </a:r>
          </a:p>
          <a:p>
            <a:r>
              <a:rPr lang="ru-RU" altLang="zh-TW" sz="2800" b="1" dirty="0" smtClean="0">
                <a:solidFill>
                  <a:srgbClr val="003399"/>
                </a:solidFill>
              </a:rPr>
              <a:t>пятиступенчатой системой </a:t>
            </a: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контроля качества.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На каждой блистерной упаковке напечатан логотип </a:t>
            </a:r>
          </a:p>
          <a:p>
            <a:r>
              <a:rPr lang="en-US" sz="1600" b="1" dirty="0" smtClean="0">
                <a:solidFill>
                  <a:srgbClr val="003399"/>
                </a:solidFill>
              </a:rPr>
              <a:t>HEMLINE</a:t>
            </a:r>
            <a:r>
              <a:rPr lang="ru-RU" sz="1600" b="1" dirty="0" smtClean="0">
                <a:solidFill>
                  <a:srgbClr val="003399"/>
                </a:solidFill>
              </a:rPr>
              <a:t> с синим значком «QUALITY CHECKED», 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который гарантирует качество товара!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ХЕМЛАЙН - КАЧЕСТВО ПРОВЕРЕНО! 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J:\ДАННЫЕ КОМПАНИЙ\hemline\презентация\data\IMG_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1464" y="642929"/>
            <a:ext cx="6491064" cy="1143000"/>
          </a:xfrm>
        </p:spPr>
        <p:txBody>
          <a:bodyPr>
            <a:normAutofit/>
          </a:bodyPr>
          <a:lstStyle/>
          <a:p>
            <a:pPr algn="l"/>
            <a:r>
              <a:rPr lang="ru-RU" sz="1600" b="1" dirty="0">
                <a:solidFill>
                  <a:srgbClr val="003399"/>
                </a:solidFill>
              </a:rPr>
              <a:t>Контроль качества на фабриках </a:t>
            </a:r>
            <a:r>
              <a:rPr lang="en-US" sz="1600" b="1" dirty="0">
                <a:solidFill>
                  <a:srgbClr val="003399"/>
                </a:solidFill>
              </a:rPr>
              <a:t>HEMLINE </a:t>
            </a:r>
            <a:r>
              <a:rPr lang="ru-RU" sz="1600" b="1" dirty="0">
                <a:solidFill>
                  <a:srgbClr val="003399"/>
                </a:solidFill>
              </a:rPr>
              <a:t>осуществляется за каждой партией товара. Номер партии печатается на целлофановой упаковке.  Также на товары указывается срок годности.</a:t>
            </a:r>
            <a:endParaRPr lang="ru-RU" sz="1600" dirty="0">
              <a:solidFill>
                <a:srgbClr val="003399"/>
              </a:solidFill>
            </a:endParaRPr>
          </a:p>
        </p:txBody>
      </p:sp>
      <p:pic>
        <p:nvPicPr>
          <p:cNvPr id="4" name="Рисунок 3" descr="IMG_46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7290" y="2214555"/>
            <a:ext cx="3061388" cy="4242474"/>
          </a:xfrm>
          <a:prstGeom prst="rect">
            <a:avLst/>
          </a:prstGeom>
        </p:spPr>
      </p:pic>
      <p:pic>
        <p:nvPicPr>
          <p:cNvPr id="5" name="Рисунок 4" descr="IMG_46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1857370"/>
            <a:ext cx="4678823" cy="187566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Рисунок 5" descr="IMG_466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3507" y="3929069"/>
            <a:ext cx="3706385" cy="247515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00298" y="-214338"/>
            <a:ext cx="6491064" cy="1143000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pPr algn="r">
              <a:spcBef>
                <a:spcPct val="0"/>
              </a:spcBef>
            </a:pPr>
            <a:r>
              <a:rPr lang="ru-RU" sz="32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Контроль качества </a:t>
            </a:r>
            <a:r>
              <a:rPr lang="en-US" sz="32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HEMLINE</a:t>
            </a:r>
            <a:endParaRPr lang="ru-RU" sz="3200" dirty="0">
              <a:solidFill>
                <a:srgbClr val="FF99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J:\ДАННЫЕ КОМПАНИЙ\hemline\презентация\data\IMG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00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-214338"/>
            <a:ext cx="6491064" cy="1143000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rgbClr val="FF99FF"/>
                </a:solidFill>
              </a:rPr>
              <a:t>От хорошего к лучшему! </a:t>
            </a:r>
            <a:endParaRPr lang="ru-RU" sz="3200" dirty="0">
              <a:solidFill>
                <a:srgbClr val="FF99FF"/>
              </a:solidFill>
            </a:endParaRPr>
          </a:p>
        </p:txBody>
      </p:sp>
      <p:pic>
        <p:nvPicPr>
          <p:cNvPr id="4" name="Рисунок 3" descr="Новое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1935" y="2325851"/>
            <a:ext cx="2774671" cy="3603485"/>
          </a:xfrm>
          <a:prstGeom prst="rect">
            <a:avLst/>
          </a:prstGeom>
        </p:spPr>
      </p:pic>
      <p:pic>
        <p:nvPicPr>
          <p:cNvPr id="5" name="Рисунок 4" descr="Старое 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30635" y="2285992"/>
            <a:ext cx="2498423" cy="36433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14551" y="6000768"/>
            <a:ext cx="867460" cy="369289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r>
              <a:rPr lang="ru-RU" dirty="0" smtClean="0"/>
              <a:t>Старое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2069" y="5929330"/>
            <a:ext cx="798532" cy="369289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r>
              <a:rPr lang="ru-RU" dirty="0" smtClean="0"/>
              <a:t>Новое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58016" y="2708918"/>
            <a:ext cx="1857388" cy="2062061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FF33CC"/>
                </a:solidFill>
              </a:rPr>
              <a:t>УЛУЧШЕННОЕ КАЧЕСТВО </a:t>
            </a:r>
            <a:r>
              <a:rPr lang="en-US" sz="1600" b="1" dirty="0" smtClean="0">
                <a:solidFill>
                  <a:srgbClr val="FF33CC"/>
                </a:solidFill>
              </a:rPr>
              <a:t>| </a:t>
            </a:r>
            <a:r>
              <a:rPr lang="ru-RU" sz="1600" b="1" dirty="0" smtClean="0">
                <a:solidFill>
                  <a:srgbClr val="003399"/>
                </a:solidFill>
              </a:rPr>
              <a:t>Новые наборы люверсов </a:t>
            </a:r>
            <a:endParaRPr lang="en-US" sz="1600" b="1" dirty="0" smtClean="0">
              <a:solidFill>
                <a:srgbClr val="003399"/>
              </a:solidFill>
            </a:endParaRPr>
          </a:p>
          <a:p>
            <a:r>
              <a:rPr lang="ru-RU" sz="1600" b="1" dirty="0" smtClean="0">
                <a:solidFill>
                  <a:srgbClr val="003399"/>
                </a:solidFill>
              </a:rPr>
              <a:t>и кнопок </a:t>
            </a:r>
            <a:r>
              <a:rPr lang="en-US" sz="1600" b="1" dirty="0" smtClean="0">
                <a:solidFill>
                  <a:srgbClr val="003399"/>
                </a:solidFill>
              </a:rPr>
              <a:t>HEMLINE </a:t>
            </a:r>
            <a:r>
              <a:rPr lang="ru-RU" sz="1600" b="1" dirty="0" smtClean="0">
                <a:solidFill>
                  <a:srgbClr val="003399"/>
                </a:solidFill>
              </a:rPr>
              <a:t>улучшены по качеству </a:t>
            </a:r>
            <a:endParaRPr lang="en-US" sz="1600" b="1" dirty="0" smtClean="0">
              <a:solidFill>
                <a:srgbClr val="003399"/>
              </a:solidFill>
            </a:endParaRPr>
          </a:p>
          <a:p>
            <a:r>
              <a:rPr lang="ru-RU" sz="1600" b="1" dirty="0" smtClean="0">
                <a:solidFill>
                  <a:srgbClr val="003399"/>
                </a:solidFill>
              </a:rPr>
              <a:t>и техническим характеристикам !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1" y="785800"/>
            <a:ext cx="4572000" cy="1369563"/>
          </a:xfrm>
          <a:prstGeom prst="rect">
            <a:avLst/>
          </a:prstGeom>
        </p:spPr>
        <p:txBody>
          <a:bodyPr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FF33CC"/>
                </a:solidFill>
              </a:rPr>
              <a:t>НОВАЯ УПАКОВКА </a:t>
            </a:r>
            <a:r>
              <a:rPr lang="en-US" sz="1600" b="1" dirty="0" smtClean="0">
                <a:solidFill>
                  <a:srgbClr val="FF33CC"/>
                </a:solidFill>
              </a:rPr>
              <a:t>| </a:t>
            </a:r>
            <a:r>
              <a:rPr lang="ru-RU" sz="1600" b="1" dirty="0" smtClean="0">
                <a:solidFill>
                  <a:srgbClr val="003399"/>
                </a:solidFill>
              </a:rPr>
              <a:t>На некоторые товары, требующие хранение или частое использование, </a:t>
            </a:r>
            <a:r>
              <a:rPr lang="en-US" sz="1600" b="1" dirty="0" smtClean="0">
                <a:solidFill>
                  <a:srgbClr val="003399"/>
                </a:solidFill>
              </a:rPr>
              <a:t>HEMLINE </a:t>
            </a:r>
            <a:r>
              <a:rPr lang="ru-RU" sz="1600" b="1" dirty="0" smtClean="0">
                <a:solidFill>
                  <a:srgbClr val="003399"/>
                </a:solidFill>
              </a:rPr>
              <a:t>разработала пластиковые упаковки-органайзеры. Фурнитура продается уже размещенной в органайзеры. </a:t>
            </a:r>
            <a:endParaRPr lang="ru-RU" sz="16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J:\ДАННЫЕ КОМПАНИЙ\hemline\презентация\data\IMG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00026" cy="6858000"/>
          </a:xfrm>
          <a:prstGeom prst="rect">
            <a:avLst/>
          </a:prstGeom>
          <a:noFill/>
        </p:spPr>
      </p:pic>
      <p:pic>
        <p:nvPicPr>
          <p:cNvPr id="5" name="Рисунок 4" descr="старо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44664" y="1715628"/>
            <a:ext cx="2407777" cy="4149080"/>
          </a:xfrm>
          <a:prstGeom prst="rect">
            <a:avLst/>
          </a:prstGeom>
        </p:spPr>
      </p:pic>
      <p:pic>
        <p:nvPicPr>
          <p:cNvPr id="66562" name="Picture 2" descr="Устройство для установки кнопок тип &quot;B&quot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2976" y="1571617"/>
            <a:ext cx="2562225" cy="432435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04699" y="5748076"/>
            <a:ext cx="2119085" cy="523178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r>
              <a:rPr lang="ru-RU" dirty="0" smtClean="0"/>
              <a:t>Старое, </a:t>
            </a:r>
            <a:r>
              <a:rPr lang="ru-RU" sz="2800" b="1" dirty="0" smtClean="0"/>
              <a:t>арт.408</a:t>
            </a:r>
            <a:endParaRPr lang="ru-RU" sz="28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24981" y="5748077"/>
            <a:ext cx="2575958" cy="538575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r>
              <a:rPr lang="ru-RU" dirty="0" smtClean="0"/>
              <a:t>Новое, </a:t>
            </a:r>
            <a:r>
              <a:rPr lang="ru-RU" sz="2800" b="1" dirty="0" smtClean="0"/>
              <a:t>арт.408.</a:t>
            </a:r>
            <a:r>
              <a:rPr lang="en-US" sz="2800" b="1" dirty="0" smtClean="0"/>
              <a:t>NT</a:t>
            </a:r>
            <a:endParaRPr lang="ru-RU" sz="2800" b="1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500298" y="-214338"/>
            <a:ext cx="6491064" cy="1143000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rgbClr val="FF99FF"/>
                </a:solidFill>
              </a:rPr>
              <a:t>От хорошего к лучшему! </a:t>
            </a:r>
            <a:endParaRPr lang="ru-RU" sz="3200" dirty="0">
              <a:solidFill>
                <a:srgbClr val="FF99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715140" y="2708923"/>
            <a:ext cx="2592288" cy="212361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FF33CC"/>
                </a:solidFill>
              </a:rPr>
              <a:t>УЛУЧШЕННОЕ КАЧЕСТВО </a:t>
            </a:r>
            <a:r>
              <a:rPr lang="en-US" sz="1600" b="1" dirty="0" smtClean="0">
                <a:solidFill>
                  <a:srgbClr val="FF33CC"/>
                </a:solidFill>
              </a:rPr>
              <a:t>| </a:t>
            </a:r>
            <a:r>
              <a:rPr lang="ru-RU" sz="1600" b="1" dirty="0" smtClean="0">
                <a:solidFill>
                  <a:srgbClr val="003399"/>
                </a:solidFill>
              </a:rPr>
              <a:t>Новое улучшенное качество комплекта, замена арт.</a:t>
            </a:r>
            <a:r>
              <a:rPr lang="en-US" sz="1600" b="1" dirty="0" smtClean="0">
                <a:solidFill>
                  <a:srgbClr val="003399"/>
                </a:solidFill>
              </a:rPr>
              <a:t> </a:t>
            </a:r>
            <a:r>
              <a:rPr lang="ru-RU" sz="1600" b="1" dirty="0" smtClean="0">
                <a:solidFill>
                  <a:srgbClr val="003399"/>
                </a:solidFill>
              </a:rPr>
              <a:t>408! </a:t>
            </a:r>
            <a:endParaRPr lang="en-US" sz="1600" b="1" dirty="0" smtClean="0">
              <a:solidFill>
                <a:srgbClr val="003399"/>
              </a:solidFill>
            </a:endParaRPr>
          </a:p>
          <a:p>
            <a:r>
              <a:rPr lang="ru-RU" sz="1600" b="1" dirty="0" smtClean="0">
                <a:solidFill>
                  <a:srgbClr val="003399"/>
                </a:solidFill>
              </a:rPr>
              <a:t>Для всех кнопок </a:t>
            </a:r>
            <a:r>
              <a:rPr lang="en-US" sz="1600" b="1" dirty="0" smtClean="0">
                <a:solidFill>
                  <a:srgbClr val="003399"/>
                </a:solidFill>
              </a:rPr>
              <a:t>HEMLINE 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с маркировкой "В": кнопки Анорак, </a:t>
            </a:r>
            <a:endParaRPr lang="en-US" sz="1600" b="1" dirty="0" smtClean="0">
              <a:solidFill>
                <a:srgbClr val="003399"/>
              </a:solidFill>
            </a:endParaRPr>
          </a:p>
          <a:p>
            <a:r>
              <a:rPr lang="ru-RU" sz="1600" b="1" dirty="0" err="1" smtClean="0">
                <a:solidFill>
                  <a:srgbClr val="003399"/>
                </a:solidFill>
              </a:rPr>
              <a:t>арт</a:t>
            </a:r>
            <a:r>
              <a:rPr lang="en-US" sz="1600" b="1" dirty="0" smtClean="0">
                <a:solidFill>
                  <a:srgbClr val="003399"/>
                </a:solidFill>
              </a:rPr>
              <a:t>.</a:t>
            </a:r>
            <a:r>
              <a:rPr lang="ru-RU" sz="1600" b="1" dirty="0" smtClean="0">
                <a:solidFill>
                  <a:srgbClr val="003399"/>
                </a:solidFill>
              </a:rPr>
              <a:t> серии 404R, 407R.</a:t>
            </a:r>
            <a:endParaRPr lang="ru-RU" sz="16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J:\ДАННЫЕ КОМПАНИЙ\hemline\презентация\data\IMG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pic>
        <p:nvPicPr>
          <p:cNvPr id="3" name="Рисунок 2" descr="2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00166" y="1511491"/>
            <a:ext cx="2304256" cy="3835018"/>
          </a:xfrm>
          <a:prstGeom prst="rect">
            <a:avLst/>
          </a:prstGeom>
        </p:spPr>
      </p:pic>
      <p:pic>
        <p:nvPicPr>
          <p:cNvPr id="69634" name="Picture 2" descr="Устройство для создания  косой бейки 18м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7" y="1222238"/>
            <a:ext cx="2057705" cy="44135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28795" y="5357823"/>
            <a:ext cx="1404018" cy="369289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r>
              <a:rPr lang="ru-RU" b="1" dirty="0" smtClean="0"/>
              <a:t>Арт.281, 282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43373" y="5715016"/>
            <a:ext cx="3244265" cy="369289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r>
              <a:rPr lang="ru-RU" b="1" dirty="0" smtClean="0"/>
              <a:t>Арт.</a:t>
            </a:r>
            <a:r>
              <a:rPr lang="en-US" b="1" dirty="0" smtClean="0"/>
              <a:t>ER518.18</a:t>
            </a:r>
            <a:r>
              <a:rPr lang="ru-RU" b="1" dirty="0" smtClean="0"/>
              <a:t>, </a:t>
            </a:r>
            <a:r>
              <a:rPr lang="en-US" b="1" dirty="0" smtClean="0"/>
              <a:t>ER518.6</a:t>
            </a:r>
            <a:r>
              <a:rPr lang="ru-RU" b="1" dirty="0" smtClean="0"/>
              <a:t>, </a:t>
            </a:r>
            <a:r>
              <a:rPr lang="en-US" b="1" dirty="0" smtClean="0"/>
              <a:t>ER518.9</a:t>
            </a:r>
            <a:endParaRPr lang="ru-RU" b="1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500298" y="-214338"/>
            <a:ext cx="6491064" cy="1143000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rgbClr val="FF99FF"/>
                </a:solidFill>
              </a:rPr>
              <a:t>От хорошего к лучшему! </a:t>
            </a:r>
            <a:endParaRPr lang="ru-RU" sz="3200" dirty="0">
              <a:solidFill>
                <a:srgbClr val="FF99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15074" y="2028621"/>
            <a:ext cx="2857520" cy="2893057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FF33CC"/>
                </a:solidFill>
              </a:rPr>
              <a:t>УЛУЧШЕННОЕ КАЧЕСТВО </a:t>
            </a:r>
            <a:r>
              <a:rPr lang="en-US" sz="1600" b="1" dirty="0" smtClean="0">
                <a:solidFill>
                  <a:srgbClr val="FF33CC"/>
                </a:solidFill>
              </a:rPr>
              <a:t>| </a:t>
            </a:r>
            <a:r>
              <a:rPr lang="ru-RU" sz="1600" b="1" dirty="0" smtClean="0">
                <a:solidFill>
                  <a:srgbClr val="003399"/>
                </a:solidFill>
              </a:rPr>
              <a:t>Для более быстрого, удобного и качественного создания косых беек нужной ширины 6, 9, 18 мм! 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Это устройство позволяет создавать косую бейку как 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с </a:t>
            </a:r>
            <a:r>
              <a:rPr lang="ru-RU" sz="1600" b="1" dirty="0" err="1" smtClean="0">
                <a:solidFill>
                  <a:srgbClr val="003399"/>
                </a:solidFill>
              </a:rPr>
              <a:t>термоклеевой</a:t>
            </a:r>
            <a:r>
              <a:rPr lang="ru-RU" sz="1600" b="1" dirty="0" smtClean="0">
                <a:solidFill>
                  <a:srgbClr val="003399"/>
                </a:solidFill>
              </a:rPr>
              <a:t> основой, так и без нее. 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Превосходно для кельтского </a:t>
            </a:r>
            <a:r>
              <a:rPr lang="ru-RU" sz="1600" b="1" dirty="0" err="1" smtClean="0">
                <a:solidFill>
                  <a:srgbClr val="003399"/>
                </a:solidFill>
              </a:rPr>
              <a:t>квилтинга</a:t>
            </a:r>
            <a:r>
              <a:rPr lang="ru-RU" sz="1600" b="1" dirty="0" smtClean="0">
                <a:solidFill>
                  <a:srgbClr val="003399"/>
                </a:solidFill>
              </a:rPr>
              <a:t>.</a:t>
            </a:r>
            <a:endParaRPr lang="ru-RU" sz="16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J:\ДАННЫЕ КОМПАНИЙ\hemline\презентация\data\IMG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71420"/>
            <a:ext cx="8072494" cy="107717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algn="r"/>
            <a:r>
              <a:rPr lang="en-US" sz="3200" b="1" dirty="0" smtClean="0">
                <a:solidFill>
                  <a:srgbClr val="FF99FF"/>
                </a:solidFill>
              </a:rPr>
              <a:t>HTL</a:t>
            </a:r>
            <a:r>
              <a:rPr lang="ru-RU" sz="3200" b="1" dirty="0" smtClean="0">
                <a:solidFill>
                  <a:srgbClr val="FF99FF"/>
                </a:solidFill>
              </a:rPr>
              <a:t>:</a:t>
            </a:r>
          </a:p>
          <a:p>
            <a:pPr algn="r"/>
            <a:r>
              <a:rPr lang="ru-RU" sz="3200" b="1" dirty="0" smtClean="0">
                <a:solidFill>
                  <a:srgbClr val="FF99FF"/>
                </a:solidFill>
              </a:rPr>
              <a:t>Мы просто любим то, что делаем !</a:t>
            </a:r>
            <a:endParaRPr lang="ru-RU" sz="3200" b="1" dirty="0">
              <a:solidFill>
                <a:srgbClr val="FF99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038" y="2000240"/>
            <a:ext cx="6429420" cy="369289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786182" y="1487933"/>
            <a:ext cx="5357818" cy="1369563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en-US" b="1" dirty="0" smtClean="0">
                <a:solidFill>
                  <a:srgbClr val="FF33CC"/>
                </a:solidFill>
              </a:rPr>
              <a:t>HTL</a:t>
            </a:r>
            <a:r>
              <a:rPr lang="ru-RU" b="1" dirty="0" smtClean="0">
                <a:solidFill>
                  <a:srgbClr val="FF33CC"/>
                </a:solidFill>
              </a:rPr>
              <a:t>|</a:t>
            </a:r>
            <a:r>
              <a:rPr lang="ru-RU" b="1" dirty="0" smtClean="0"/>
              <a:t> </a:t>
            </a:r>
            <a:r>
              <a:rPr lang="ru-RU" sz="1600" b="1" dirty="0" smtClean="0">
                <a:solidFill>
                  <a:srgbClr val="003399"/>
                </a:solidFill>
              </a:rPr>
              <a:t>Всемирно известный бренд </a:t>
            </a:r>
            <a:r>
              <a:rPr lang="en-US" sz="1600" b="1" dirty="0" smtClean="0">
                <a:solidFill>
                  <a:srgbClr val="003399"/>
                </a:solidFill>
              </a:rPr>
              <a:t>HEMLINE </a:t>
            </a:r>
            <a:r>
              <a:rPr lang="ru-RU" sz="1600" b="1" dirty="0" smtClean="0">
                <a:solidFill>
                  <a:srgbClr val="003399"/>
                </a:solidFill>
              </a:rPr>
              <a:t>принадлежат торговой компании </a:t>
            </a:r>
            <a:r>
              <a:rPr lang="en-US" sz="1600" b="1" dirty="0" smtClean="0">
                <a:solidFill>
                  <a:srgbClr val="003399"/>
                </a:solidFill>
              </a:rPr>
              <a:t>HTL </a:t>
            </a:r>
            <a:r>
              <a:rPr lang="ru-RU" sz="1600" b="1" dirty="0" smtClean="0">
                <a:solidFill>
                  <a:srgbClr val="003399"/>
                </a:solidFill>
              </a:rPr>
              <a:t>основанной в 1950 году в Австралии. Владельцы </a:t>
            </a:r>
            <a:r>
              <a:rPr lang="en-US" sz="1600" b="1" dirty="0" smtClean="0">
                <a:solidFill>
                  <a:srgbClr val="003399"/>
                </a:solidFill>
              </a:rPr>
              <a:t>HTL</a:t>
            </a:r>
            <a:r>
              <a:rPr lang="ru-RU" sz="1600" b="1" dirty="0" smtClean="0">
                <a:solidFill>
                  <a:srgbClr val="003399"/>
                </a:solidFill>
              </a:rPr>
              <a:t>, семья </a:t>
            </a:r>
            <a:r>
              <a:rPr lang="ru-RU" sz="1600" b="1" dirty="0" err="1" smtClean="0">
                <a:solidFill>
                  <a:srgbClr val="003399"/>
                </a:solidFill>
              </a:rPr>
              <a:t>Кэстли</a:t>
            </a:r>
            <a:r>
              <a:rPr lang="ru-RU" sz="1600" b="1" dirty="0" smtClean="0">
                <a:solidFill>
                  <a:srgbClr val="003399"/>
                </a:solidFill>
              </a:rPr>
              <a:t>, занимаются производством швейной и галантерейной продукции.</a:t>
            </a:r>
          </a:p>
          <a:p>
            <a:endParaRPr lang="ru-RU" sz="1600" b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1357291" y="3714753"/>
            <a:ext cx="3286148" cy="2600670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FF33CC"/>
                </a:solidFill>
              </a:rPr>
              <a:t>РОЗОВЫЙ БЛИСТЕР</a:t>
            </a:r>
            <a:r>
              <a:rPr lang="en-US" sz="1600" b="1" dirty="0" smtClean="0">
                <a:solidFill>
                  <a:srgbClr val="FF33CC"/>
                </a:solidFill>
              </a:rPr>
              <a:t> | </a:t>
            </a:r>
            <a:r>
              <a:rPr lang="ru-RU" sz="1600" b="1" dirty="0" smtClean="0">
                <a:solidFill>
                  <a:srgbClr val="003399"/>
                </a:solidFill>
              </a:rPr>
              <a:t>В 1987 году была разработана оригинальная концепция по выпуску самых популярных и востребованных швейных аксессуаров в красивой, удобной упаковке </a:t>
            </a:r>
            <a:r>
              <a:rPr lang="ru-RU" sz="1600" b="1" dirty="0" err="1" smtClean="0">
                <a:solidFill>
                  <a:srgbClr val="003399"/>
                </a:solidFill>
              </a:rPr>
              <a:t>розового</a:t>
            </a:r>
            <a:r>
              <a:rPr lang="ru-RU" sz="1600" b="1" dirty="0" smtClean="0">
                <a:solidFill>
                  <a:srgbClr val="003399"/>
                </a:solidFill>
              </a:rPr>
              <a:t> цвета и инструкциями на ней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,</a:t>
            </a:r>
            <a:r>
              <a:rPr lang="ru-RU" sz="1600" b="1" dirty="0" smtClean="0">
                <a:solidFill>
                  <a:srgbClr val="003399"/>
                </a:solidFill>
              </a:rPr>
              <a:t> под маркой </a:t>
            </a:r>
            <a:r>
              <a:rPr lang="en-US" sz="1600" b="1" dirty="0" smtClean="0">
                <a:solidFill>
                  <a:srgbClr val="003399"/>
                </a:solidFill>
              </a:rPr>
              <a:t>HEMLINE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. Для первого выпуска было отобрано 80 наименований. </a:t>
            </a:r>
          </a:p>
        </p:txBody>
      </p:sp>
      <p:pic>
        <p:nvPicPr>
          <p:cNvPr id="12" name="Рисунок 11" descr="ассорт.jpg"/>
          <p:cNvPicPr>
            <a:picLocks noChangeAspect="1"/>
          </p:cNvPicPr>
          <p:nvPr/>
        </p:nvPicPr>
        <p:blipFill>
          <a:blip r:embed="rId3" cstate="print"/>
          <a:srcRect l="6617" t="27295" r="12213"/>
          <a:stretch>
            <a:fillRect/>
          </a:stretch>
        </p:blipFill>
        <p:spPr>
          <a:xfrm>
            <a:off x="4786314" y="3857628"/>
            <a:ext cx="4500594" cy="2283414"/>
          </a:xfrm>
          <a:prstGeom prst="rect">
            <a:avLst/>
          </a:prstGeom>
        </p:spPr>
      </p:pic>
      <p:pic>
        <p:nvPicPr>
          <p:cNvPr id="13" name="Picture 2" descr="http://www.sewgroup.asia/htl/en/menu_buttons/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1" y="1428742"/>
            <a:ext cx="1602448" cy="1512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J:\ДАННЫЕ КОМПАНИЙ\hemline\презентация\data\IMG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12" y="0"/>
            <a:ext cx="970002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785797"/>
            <a:ext cx="6779096" cy="1143000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rgbClr val="003399"/>
                </a:solidFill>
                <a:latin typeface="+mn-lt"/>
                <a:ea typeface="+mn-ea"/>
                <a:cs typeface="+mn-cs"/>
              </a:rPr>
              <a:t>Все иглы для ручного шитья теперь продаются в пластиковых упаковках! Удобно хранить, использовать!</a:t>
            </a:r>
          </a:p>
        </p:txBody>
      </p:sp>
      <p:pic>
        <p:nvPicPr>
          <p:cNvPr id="3" name="Рисунок 2" descr="IMG_05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27848" y="2205969"/>
            <a:ext cx="3316152" cy="2210187"/>
          </a:xfrm>
          <a:prstGeom prst="rect">
            <a:avLst/>
          </a:prstGeom>
        </p:spPr>
      </p:pic>
      <p:pic>
        <p:nvPicPr>
          <p:cNvPr id="4" name="Рисунок 3" descr="IMG_0560-cs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0101" y="4143382"/>
            <a:ext cx="3960440" cy="26395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43470" y="5384088"/>
            <a:ext cx="4572000" cy="846343"/>
          </a:xfrm>
          <a:prstGeom prst="rect">
            <a:avLst/>
          </a:prstGeom>
        </p:spPr>
        <p:txBody>
          <a:bodyPr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Теперь ваши иглы, булавки, крючки надежно хранятся в удобных пластиковых контейнерах, не </a:t>
            </a:r>
            <a:r>
              <a:rPr lang="ru-RU" sz="1600" b="1" dirty="0" err="1" smtClean="0">
                <a:solidFill>
                  <a:srgbClr val="003399"/>
                </a:solidFill>
              </a:rPr>
              <a:t>рассыпятся</a:t>
            </a:r>
            <a:r>
              <a:rPr lang="ru-RU" sz="1600" b="1" dirty="0" smtClean="0">
                <a:solidFill>
                  <a:srgbClr val="003399"/>
                </a:solidFill>
              </a:rPr>
              <a:t> и не потеряются.</a:t>
            </a:r>
            <a:endParaRPr lang="ru-RU" sz="1600" b="1" dirty="0">
              <a:solidFill>
                <a:srgbClr val="003399"/>
              </a:solidFill>
            </a:endParaRPr>
          </a:p>
        </p:txBody>
      </p:sp>
      <p:pic>
        <p:nvPicPr>
          <p:cNvPr id="72706" name="Picture 2" descr="http://www.gela.ru/assets/images/catalog/157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71" y="2285992"/>
            <a:ext cx="1397937" cy="1839604"/>
          </a:xfrm>
          <a:prstGeom prst="rect">
            <a:avLst/>
          </a:prstGeom>
          <a:noFill/>
        </p:spPr>
      </p:pic>
      <p:pic>
        <p:nvPicPr>
          <p:cNvPr id="72708" name="Picture 4" descr="http://www.gela.ru/assets/images/catalog/696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98281" y="1785926"/>
            <a:ext cx="995097" cy="2428892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492784" y="-214338"/>
            <a:ext cx="6491064" cy="1143000"/>
          </a:xfrm>
          <a:prstGeom prst="rect">
            <a:avLst/>
          </a:prstGeom>
        </p:spPr>
        <p:txBody>
          <a:bodyPr vert="horz" lIns="91398" tIns="45699" rIns="91398" bIns="45699" rtlCol="0" anchor="ctr">
            <a:noAutofit/>
          </a:bodyPr>
          <a:lstStyle/>
          <a:p>
            <a:pPr algn="r">
              <a:spcBef>
                <a:spcPct val="0"/>
              </a:spcBef>
            </a:pPr>
            <a:r>
              <a:rPr lang="ru-RU" sz="32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От хорошего к лучшему! </a:t>
            </a:r>
            <a:endParaRPr lang="ru-RU" sz="3200" dirty="0">
              <a:solidFill>
                <a:srgbClr val="FF99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0898" name="Picture 2" descr="Иглы для ручного шитья, набор домашней мастерицы, 12 шт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3" y="1785927"/>
            <a:ext cx="1333498" cy="2392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J:\ДАННЫЕ КОМПАНИЙ\hemline\презентация\data\IMG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-214338"/>
            <a:ext cx="6491064" cy="1143000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>
                <a:solidFill>
                  <a:srgbClr val="FF99FF"/>
                </a:solidFill>
              </a:rPr>
              <a:t>25 лет на рынке рукоделия!</a:t>
            </a:r>
            <a:endParaRPr lang="ru-RU" sz="3200" dirty="0">
              <a:solidFill>
                <a:srgbClr val="FF99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4221" y="1728605"/>
            <a:ext cx="4245036" cy="107717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FF33CC"/>
                </a:solidFill>
              </a:rPr>
              <a:t>ВСЕМИРНОЕ ПРИЗНАНИЕ </a:t>
            </a:r>
            <a:r>
              <a:rPr lang="en-US" sz="1600" b="1" dirty="0" smtClean="0">
                <a:solidFill>
                  <a:srgbClr val="FF33CC"/>
                </a:solidFill>
              </a:rPr>
              <a:t>| </a:t>
            </a:r>
            <a:r>
              <a:rPr lang="ru-RU" sz="1600" b="1" dirty="0" smtClean="0">
                <a:solidFill>
                  <a:srgbClr val="003399"/>
                </a:solidFill>
              </a:rPr>
              <a:t>В 2012 году, спустя 25 лет, </a:t>
            </a:r>
            <a:r>
              <a:rPr lang="en-US" sz="1600" b="1" dirty="0" smtClean="0">
                <a:solidFill>
                  <a:srgbClr val="003399"/>
                </a:solidFill>
              </a:rPr>
              <a:t>HEMLINE </a:t>
            </a:r>
            <a:r>
              <a:rPr lang="ru-RU" sz="1600" b="1" dirty="0" smtClean="0">
                <a:solidFill>
                  <a:srgbClr val="003399"/>
                </a:solidFill>
              </a:rPr>
              <a:t>стал наиболее известным и признанным швейным и галантерейным брендом в мире!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2976" y="3069272"/>
            <a:ext cx="4000528" cy="2431392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FF33CC"/>
                </a:solidFill>
              </a:rPr>
              <a:t>ОГРОМНЫЙ АССОРТИМЕНТ </a:t>
            </a:r>
            <a:r>
              <a:rPr lang="en-US" sz="1600" b="1" dirty="0" smtClean="0">
                <a:solidFill>
                  <a:srgbClr val="FF33CC"/>
                </a:solidFill>
              </a:rPr>
              <a:t>| </a:t>
            </a:r>
            <a:r>
              <a:rPr lang="ru-RU" sz="1600" b="1" dirty="0" smtClean="0">
                <a:solidFill>
                  <a:srgbClr val="003399"/>
                </a:solidFill>
              </a:rPr>
              <a:t>Более чем за 25 лет</a:t>
            </a:r>
            <a:r>
              <a:rPr lang="en-US" sz="1600" b="1" dirty="0" smtClean="0">
                <a:solidFill>
                  <a:srgbClr val="003399"/>
                </a:solidFill>
              </a:rPr>
              <a:t> </a:t>
            </a:r>
            <a:r>
              <a:rPr lang="ru-RU" sz="1600" b="1" dirty="0" smtClean="0">
                <a:solidFill>
                  <a:srgbClr val="003399"/>
                </a:solidFill>
              </a:rPr>
              <a:t>небольшой ассортимент из 80 продуктов расширился. Сегодня под маркой </a:t>
            </a:r>
            <a:r>
              <a:rPr lang="en-US" sz="1600" b="1" dirty="0" smtClean="0">
                <a:solidFill>
                  <a:srgbClr val="003399"/>
                </a:solidFill>
              </a:rPr>
              <a:t>HEMLINE </a:t>
            </a:r>
            <a:r>
              <a:rPr lang="ru-RU" sz="1600" b="1" dirty="0" smtClean="0">
                <a:solidFill>
                  <a:srgbClr val="003399"/>
                </a:solidFill>
              </a:rPr>
              <a:t>выпускается  </a:t>
            </a:r>
          </a:p>
          <a:p>
            <a:r>
              <a:rPr lang="ru-RU" sz="2400" b="1" dirty="0" smtClean="0">
                <a:solidFill>
                  <a:srgbClr val="003399"/>
                </a:solidFill>
              </a:rPr>
              <a:t>более 1000 аксессуаров</a:t>
            </a:r>
            <a:r>
              <a:rPr lang="ru-RU" sz="1600" b="1" dirty="0" smtClean="0">
                <a:solidFill>
                  <a:srgbClr val="003399"/>
                </a:solidFill>
              </a:rPr>
              <a:t> 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для шитья, вязания, вышивания и хобби первой необходимости. Печать инструкций на блистерах и упаковках осуществляется персонально на 8 языках.</a:t>
            </a:r>
          </a:p>
        </p:txBody>
      </p:sp>
      <p:pic>
        <p:nvPicPr>
          <p:cNvPr id="14" name="Picture 2" descr="J:\ДАННЫЕ КОМПАНИЙ\hemline\презентация\data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1316" y="1357298"/>
            <a:ext cx="4341626" cy="4545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J:\ДАННЫЕ КОМПАНИЙ\hemline\презентация\data\IMG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-214338"/>
            <a:ext cx="6491064" cy="1143000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>
                <a:solidFill>
                  <a:srgbClr val="FF99FF"/>
                </a:solidFill>
              </a:rPr>
              <a:t>По всему миру!</a:t>
            </a:r>
            <a:endParaRPr lang="ru-RU" sz="3200" dirty="0">
              <a:solidFill>
                <a:srgbClr val="FF99FF"/>
              </a:solidFill>
            </a:endParaRPr>
          </a:p>
        </p:txBody>
      </p:sp>
      <p:pic>
        <p:nvPicPr>
          <p:cNvPr id="38913" name="Picture 1" descr="J:\ДАННЫЕ КОМПАНИЙ\hemline\презентация\data\hemline presentation image\screen shot 2015-03-25 at 9.40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71473" y="1746359"/>
            <a:ext cx="9112448" cy="43394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00100" y="1833644"/>
            <a:ext cx="2376264" cy="4664940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3200" b="1" dirty="0" smtClean="0">
                <a:solidFill>
                  <a:srgbClr val="003399"/>
                </a:solidFill>
              </a:rPr>
              <a:t>Австрия 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Австралия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Бельгия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Кипр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ОАЭ  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Финляндия 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Франция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Греция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США </a:t>
            </a:r>
            <a:endParaRPr lang="en-US" sz="3200" b="1" dirty="0">
              <a:solidFill>
                <a:srgbClr val="0033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1871" y="1897461"/>
            <a:ext cx="2286016" cy="415722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3200" b="1" dirty="0" smtClean="0">
                <a:solidFill>
                  <a:srgbClr val="003399"/>
                </a:solidFill>
              </a:rPr>
              <a:t>Голландия Гонконг Исландия Индонезия Ирландия Израиль Казахстан Корея  </a:t>
            </a:r>
            <a:endParaRPr lang="en-US" sz="3200" b="1" dirty="0">
              <a:solidFill>
                <a:srgbClr val="00339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0760" y="1897462"/>
            <a:ext cx="3286148" cy="412645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3200" b="1" dirty="0" smtClean="0">
                <a:solidFill>
                  <a:srgbClr val="003399"/>
                </a:solidFill>
              </a:rPr>
              <a:t>Корея    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Новая Зеландия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Россия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Испания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Швеция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Таиланд 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Украина </a:t>
            </a:r>
          </a:p>
          <a:p>
            <a:r>
              <a:rPr lang="ru-RU" sz="3200" b="1" dirty="0" smtClean="0">
                <a:solidFill>
                  <a:srgbClr val="003399"/>
                </a:solidFill>
              </a:rPr>
              <a:t>Англия</a:t>
            </a:r>
            <a:endParaRPr lang="en-US" sz="3200" b="1" dirty="0">
              <a:solidFill>
                <a:srgbClr val="0033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3108" y="714361"/>
            <a:ext cx="7000892" cy="846343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FF33CC"/>
                </a:solidFill>
              </a:rPr>
              <a:t>ЭКСПОРТ </a:t>
            </a:r>
            <a:r>
              <a:rPr lang="en-US" sz="1600" b="1" dirty="0" smtClean="0">
                <a:solidFill>
                  <a:srgbClr val="FF33CC"/>
                </a:solidFill>
              </a:rPr>
              <a:t>| </a:t>
            </a:r>
            <a:r>
              <a:rPr lang="ru-RU" sz="1600" b="1" dirty="0" smtClean="0">
                <a:solidFill>
                  <a:srgbClr val="003399"/>
                </a:solidFill>
              </a:rPr>
              <a:t>Бренд  </a:t>
            </a:r>
            <a:r>
              <a:rPr lang="en-US" sz="1600" b="1" dirty="0" smtClean="0">
                <a:solidFill>
                  <a:srgbClr val="003399"/>
                </a:solidFill>
              </a:rPr>
              <a:t>HEMLINE </a:t>
            </a:r>
            <a:r>
              <a:rPr lang="ru-RU" sz="1600" b="1" dirty="0" smtClean="0">
                <a:solidFill>
                  <a:srgbClr val="003399"/>
                </a:solidFill>
              </a:rPr>
              <a:t>распространился по всему миру, </a:t>
            </a:r>
            <a:endParaRPr lang="en-US" sz="1600" b="1" dirty="0" smtClean="0">
              <a:solidFill>
                <a:srgbClr val="003399"/>
              </a:solidFill>
            </a:endParaRPr>
          </a:p>
          <a:p>
            <a:r>
              <a:rPr lang="ru-RU" sz="1600" b="1" dirty="0" smtClean="0">
                <a:solidFill>
                  <a:srgbClr val="003399"/>
                </a:solidFill>
              </a:rPr>
              <a:t>с национальными дистрибьюторами. </a:t>
            </a:r>
            <a:endParaRPr lang="en-US" sz="1600" b="1" dirty="0" smtClean="0">
              <a:solidFill>
                <a:srgbClr val="003399"/>
              </a:solidFill>
            </a:endParaRPr>
          </a:p>
          <a:p>
            <a:r>
              <a:rPr lang="ru-RU" sz="1600" b="1" dirty="0" smtClean="0">
                <a:solidFill>
                  <a:srgbClr val="003399"/>
                </a:solidFill>
              </a:rPr>
              <a:t>Число стран, в которые эк</a:t>
            </a:r>
            <a:r>
              <a:rPr lang="en-US" sz="1600" b="1" dirty="0" smtClean="0">
                <a:solidFill>
                  <a:srgbClr val="003399"/>
                </a:solidFill>
              </a:rPr>
              <a:t>c</a:t>
            </a:r>
            <a:r>
              <a:rPr lang="ru-RU" sz="1600" b="1" dirty="0" err="1" smtClean="0">
                <a:solidFill>
                  <a:srgbClr val="003399"/>
                </a:solidFill>
              </a:rPr>
              <a:t>портируется</a:t>
            </a:r>
            <a:r>
              <a:rPr lang="ru-RU" sz="1600" b="1" dirty="0" smtClean="0">
                <a:solidFill>
                  <a:srgbClr val="003399"/>
                </a:solidFill>
              </a:rPr>
              <a:t>  продукция, превышает 30.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 descr="J:\ДАННЫЕ КОМПАНИЙ\hemline\презентация\data\IMG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00026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61983" y="2455133"/>
            <a:ext cx="1524137" cy="830954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Аксессуары для швейных машин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5401" y="3857631"/>
            <a:ext cx="1520719" cy="830954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Аксессуары для ручного шитья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4828" y="4919510"/>
            <a:ext cx="1735602" cy="156961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Фурнитура  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для крепления 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и застежек: булавки, кнопки, люверсы, липучка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71671" y="785798"/>
            <a:ext cx="5328592" cy="146189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Ассортимент </a:t>
            </a:r>
            <a:r>
              <a:rPr lang="en-US" sz="1600" b="1" dirty="0" smtClean="0">
                <a:solidFill>
                  <a:srgbClr val="003399"/>
                </a:solidFill>
              </a:rPr>
              <a:t>HEMLINE </a:t>
            </a:r>
            <a:r>
              <a:rPr lang="ru-RU" sz="1600" b="1" dirty="0" smtClean="0">
                <a:solidFill>
                  <a:srgbClr val="003399"/>
                </a:solidFill>
              </a:rPr>
              <a:t>постоянно пополняется, улучшается и расширяется!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Следить за всеми товарами </a:t>
            </a:r>
            <a:r>
              <a:rPr lang="en-US" sz="1600" b="1" dirty="0" smtClean="0">
                <a:solidFill>
                  <a:srgbClr val="003399"/>
                </a:solidFill>
              </a:rPr>
              <a:t>HEMLINE </a:t>
            </a:r>
            <a:r>
              <a:rPr lang="ru-RU" sz="1600" b="1" dirty="0" smtClean="0">
                <a:solidFill>
                  <a:srgbClr val="003399"/>
                </a:solidFill>
              </a:rPr>
              <a:t>можно на официальном сайте компании </a:t>
            </a:r>
            <a:r>
              <a:rPr lang="en-US" sz="2400" b="1" dirty="0" smtClean="0">
                <a:solidFill>
                  <a:srgbClr val="003399"/>
                </a:solidFill>
              </a:rPr>
              <a:t>www.hemline.com</a:t>
            </a:r>
            <a:endParaRPr lang="ru-RU" sz="2400" b="1" dirty="0">
              <a:solidFill>
                <a:srgbClr val="00339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90366" y="2471240"/>
            <a:ext cx="1453270" cy="830954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Эластичные ленты, бейки, тесьма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93786" y="3571881"/>
            <a:ext cx="2164230" cy="1323397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Для шитья одежды: </a:t>
            </a:r>
            <a:r>
              <a:rPr lang="ru-RU" sz="1600" b="1" dirty="0" err="1" smtClean="0">
                <a:solidFill>
                  <a:srgbClr val="003399"/>
                </a:solidFill>
              </a:rPr>
              <a:t>подплечники</a:t>
            </a:r>
            <a:r>
              <a:rPr lang="ru-RU" sz="1600" b="1" dirty="0" smtClean="0">
                <a:solidFill>
                  <a:srgbClr val="003399"/>
                </a:solidFill>
              </a:rPr>
              <a:t>, паутинка, стабилизаторы, калька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72634" y="5447903"/>
            <a:ext cx="1728192" cy="338512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Уход и ремонт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500298" y="-214338"/>
            <a:ext cx="6491064" cy="1143000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pPr algn="r">
              <a:spcBef>
                <a:spcPct val="0"/>
              </a:spcBef>
            </a:pPr>
            <a:r>
              <a:rPr lang="ru-RU" sz="32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Ассортимент </a:t>
            </a:r>
            <a:r>
              <a:rPr lang="en-US" sz="32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HEMLINE</a:t>
            </a:r>
            <a:endParaRPr lang="ru-RU" sz="3200" dirty="0">
              <a:solidFill>
                <a:srgbClr val="FF99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929586" y="2428874"/>
            <a:ext cx="1237815" cy="830954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Для хобби: клеи, ножи, лупы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939840" y="4019143"/>
            <a:ext cx="1656184" cy="338512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Ножницы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952955" y="5169775"/>
            <a:ext cx="1285883" cy="830954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Фурнитура в большой упаковке</a:t>
            </a:r>
            <a:endParaRPr lang="ru-RU" sz="1600" b="1" dirty="0">
              <a:solidFill>
                <a:srgbClr val="0033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864" y="2319767"/>
            <a:ext cx="1084089" cy="10840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0231" y="2305355"/>
            <a:ext cx="1112912" cy="1112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140" y="2353937"/>
            <a:ext cx="1049919" cy="1049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674" y="3689643"/>
            <a:ext cx="1052027" cy="1052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430" y="3719653"/>
            <a:ext cx="1089354" cy="10893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140" y="3729007"/>
            <a:ext cx="1080000" cy="10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531" y="5049905"/>
            <a:ext cx="1075170" cy="10751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429" y="5023344"/>
            <a:ext cx="1114389" cy="1114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5140" y="5063303"/>
            <a:ext cx="1080000" cy="1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J:\ДАННЫЕ КОМПАНИЙ\hemline\презентация\data\IMG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00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0232" y="714359"/>
            <a:ext cx="6643734" cy="1500198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solidFill>
                  <a:srgbClr val="FF33CC"/>
                </a:solidFill>
              </a:rPr>
              <a:t>ЭКСКЛЮЗИВ </a:t>
            </a:r>
            <a:r>
              <a:rPr lang="en-US" sz="1600" b="1" dirty="0">
                <a:solidFill>
                  <a:srgbClr val="FF33CC"/>
                </a:solidFill>
              </a:rPr>
              <a:t>| </a:t>
            </a:r>
            <a:r>
              <a:rPr lang="ru-RU" sz="1600" b="1" dirty="0">
                <a:solidFill>
                  <a:srgbClr val="003399"/>
                </a:solidFill>
              </a:rPr>
              <a:t>Компания </a:t>
            </a:r>
            <a:r>
              <a:rPr lang="en-US" sz="1600" b="1" dirty="0">
                <a:solidFill>
                  <a:srgbClr val="003399"/>
                </a:solidFill>
              </a:rPr>
              <a:t>GELA.ru</a:t>
            </a:r>
            <a:r>
              <a:rPr lang="ru-RU" sz="1600" b="1" dirty="0">
                <a:solidFill>
                  <a:srgbClr val="003399"/>
                </a:solidFill>
              </a:rPr>
              <a:t> эксклюзивно представляет ассортимент компании </a:t>
            </a:r>
            <a:r>
              <a:rPr lang="en-US" sz="1600" b="1" dirty="0">
                <a:solidFill>
                  <a:srgbClr val="003399"/>
                </a:solidFill>
              </a:rPr>
              <a:t>HEMLINE </a:t>
            </a:r>
            <a:r>
              <a:rPr lang="ru-RU" sz="1600" b="1" dirty="0">
                <a:solidFill>
                  <a:srgbClr val="003399"/>
                </a:solidFill>
              </a:rPr>
              <a:t>на российском рынке</a:t>
            </a:r>
            <a:br>
              <a:rPr lang="ru-RU" sz="1600" b="1" dirty="0">
                <a:solidFill>
                  <a:srgbClr val="003399"/>
                </a:solidFill>
              </a:rPr>
            </a:br>
            <a:r>
              <a:rPr lang="ru-RU" sz="2800" b="1" dirty="0">
                <a:solidFill>
                  <a:srgbClr val="003399"/>
                </a:solidFill>
              </a:rPr>
              <a:t>с 1999 года</a:t>
            </a:r>
            <a:r>
              <a:rPr lang="en-US" sz="2800" b="1" dirty="0">
                <a:solidFill>
                  <a:srgbClr val="003399"/>
                </a:solidFill>
              </a:rPr>
              <a:t>!</a:t>
            </a:r>
            <a:endParaRPr lang="ru-RU" sz="2800" b="1" dirty="0">
              <a:solidFill>
                <a:srgbClr val="003399"/>
              </a:solidFill>
            </a:endParaRPr>
          </a:p>
        </p:txBody>
      </p:sp>
      <p:pic>
        <p:nvPicPr>
          <p:cNvPr id="5" name="Picture 12" descr="Hem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10" y="2000241"/>
            <a:ext cx="3054342" cy="4376748"/>
          </a:xfrm>
          <a:prstGeom prst="rect">
            <a:avLst/>
          </a:prstGeom>
          <a:noFill/>
        </p:spPr>
      </p:pic>
      <p:pic>
        <p:nvPicPr>
          <p:cNvPr id="7" name="Рисунок 6" descr="I24A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5" y="2428868"/>
            <a:ext cx="4929222" cy="328614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500298" y="-142889"/>
            <a:ext cx="6491064" cy="1143000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pPr algn="r">
              <a:spcBef>
                <a:spcPct val="0"/>
              </a:spcBef>
            </a:pPr>
            <a:r>
              <a:rPr lang="en-US" sz="32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HEMLINE  </a:t>
            </a:r>
            <a:r>
              <a:rPr lang="ru-RU" sz="32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в России</a:t>
            </a:r>
            <a:endParaRPr lang="ru-RU" sz="3200" dirty="0">
              <a:solidFill>
                <a:srgbClr val="FF99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J:\ДАННЫЕ КОМПАНИЙ\hemline\презентация\data\IMG_6.jpg"/>
          <p:cNvPicPr>
            <a:picLocks noChangeAspect="1" noChangeArrowheads="1"/>
          </p:cNvPicPr>
          <p:nvPr/>
        </p:nvPicPr>
        <p:blipFill>
          <a:blip r:embed="rId3" cstate="print"/>
          <a:srcRect r="5732"/>
          <a:stretch>
            <a:fillRect/>
          </a:stretch>
        </p:blipFill>
        <p:spPr bwMode="auto">
          <a:xfrm>
            <a:off x="4" y="0"/>
            <a:ext cx="9143996" cy="6858000"/>
          </a:xfrm>
          <a:prstGeom prst="rect">
            <a:avLst/>
          </a:prstGeom>
          <a:noFill/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00298" y="-214338"/>
            <a:ext cx="6491064" cy="1143000"/>
          </a:xfrm>
          <a:prstGeom prst="rect">
            <a:avLst/>
          </a:prstGeom>
        </p:spPr>
        <p:txBody>
          <a:bodyPr vert="horz" lIns="91398" tIns="45699" rIns="91398" bIns="45699" rtlCol="0" anchor="ctr">
            <a:normAutofit/>
          </a:bodyPr>
          <a:lstStyle/>
          <a:p>
            <a:pPr algn="r">
              <a:spcBef>
                <a:spcPct val="0"/>
              </a:spcBef>
            </a:pPr>
            <a:r>
              <a:rPr lang="en-US" sz="32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HEMLINE  </a:t>
            </a:r>
            <a:r>
              <a:rPr lang="ru-RU" sz="32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в России</a:t>
            </a:r>
            <a:endParaRPr lang="ru-RU" sz="3200" dirty="0">
              <a:solidFill>
                <a:srgbClr val="FF99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4818" name="Picture 2" descr="J:\ДАННЫЕ КОМПАНИЙ\hemline\презентация\data\brand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1869555"/>
            <a:ext cx="1997745" cy="2825842"/>
          </a:xfrm>
          <a:prstGeom prst="rect">
            <a:avLst/>
          </a:prstGeom>
          <a:noFill/>
        </p:spPr>
      </p:pic>
      <p:pic>
        <p:nvPicPr>
          <p:cNvPr id="34819" name="Picture 3" descr="J:\ДАННЫЕ КОМПАНИЙ\hemline\презентация\data\GELA_13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928670"/>
            <a:ext cx="2215134" cy="2500330"/>
          </a:xfrm>
          <a:prstGeom prst="rect">
            <a:avLst/>
          </a:prstGeom>
          <a:noFill/>
        </p:spPr>
      </p:pic>
      <p:pic>
        <p:nvPicPr>
          <p:cNvPr id="34820" name="Picture 4" descr="J:\ДАННЫЕ КОМПАНИЙ\hemline\презентация\data\GELA_13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6114" y="2071678"/>
            <a:ext cx="1445886" cy="2044720"/>
          </a:xfrm>
          <a:prstGeom prst="rect">
            <a:avLst/>
          </a:prstGeom>
          <a:noFill/>
        </p:spPr>
      </p:pic>
      <p:pic>
        <p:nvPicPr>
          <p:cNvPr id="34822" name="Picture 6" descr="J:\ДАННЫЕ КОМПАНИЙ\hemline\презентация\data\GELA_ak-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11255" y="4357694"/>
            <a:ext cx="1532117" cy="22374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823" name="Picture 7" descr="J:\ДАННЫЕ КОМПАНИЙ\hemline\презентация\data\GELA_ak-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71604" y="4071942"/>
            <a:ext cx="1573833" cy="22337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817" name="Picture 1" descr="J:\ДАННЫЕ КОМПАНИЙ\hemline\презентация\data\brand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56358">
            <a:off x="5286380" y="4012695"/>
            <a:ext cx="3345216" cy="23659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821" name="Picture 5" descr="J:\ДАННЫЕ КОМПАНИЙ\hemline\презентация\data\GELA_ak-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813262">
            <a:off x="500034" y="3429000"/>
            <a:ext cx="1657266" cy="23512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4714876" y="888856"/>
            <a:ext cx="2500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99"/>
                </a:solidFill>
              </a:rPr>
              <a:t>GELA.ru </a:t>
            </a:r>
            <a:r>
              <a:rPr lang="ru-RU" b="1" dirty="0" smtClean="0">
                <a:solidFill>
                  <a:srgbClr val="003399"/>
                </a:solidFill>
              </a:rPr>
              <a:t>более 15 лет активно рекламирует и популяризует марку </a:t>
            </a:r>
            <a:r>
              <a:rPr lang="en-US" b="1" dirty="0" smtClean="0">
                <a:solidFill>
                  <a:srgbClr val="003399"/>
                </a:solidFill>
              </a:rPr>
              <a:t>HEMLINE </a:t>
            </a:r>
            <a:r>
              <a:rPr lang="ru-RU" b="1" dirty="0" smtClean="0">
                <a:solidFill>
                  <a:srgbClr val="003399"/>
                </a:solidFill>
              </a:rPr>
              <a:t>среди российских рукодельников.</a:t>
            </a:r>
            <a:endParaRPr lang="ru-RU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J:\ДАННЫЕ КОМПАНИЙ\hemline\презентация\data\IMG_2.jpg"/>
          <p:cNvPicPr>
            <a:picLocks noChangeAspect="1" noChangeArrowheads="1"/>
          </p:cNvPicPr>
          <p:nvPr/>
        </p:nvPicPr>
        <p:blipFill>
          <a:blip r:embed="rId3" cstate="print"/>
          <a:srcRect r="5732"/>
          <a:stretch>
            <a:fillRect/>
          </a:stretch>
        </p:blipFill>
        <p:spPr bwMode="auto">
          <a:xfrm>
            <a:off x="4" y="0"/>
            <a:ext cx="914399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470" y="-214338"/>
            <a:ext cx="9115460" cy="1143000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>
                <a:solidFill>
                  <a:srgbClr val="FF99FF"/>
                </a:solidFill>
              </a:rPr>
              <a:t>Аргументы продаж</a:t>
            </a:r>
            <a:r>
              <a:rPr lang="en-US" sz="3200" b="1" dirty="0">
                <a:solidFill>
                  <a:srgbClr val="FF99FF"/>
                </a:solidFill>
              </a:rPr>
              <a:t> </a:t>
            </a:r>
            <a:r>
              <a:rPr lang="ru-RU" sz="3200" b="1" dirty="0">
                <a:solidFill>
                  <a:srgbClr val="FF99FF"/>
                </a:solidFill>
              </a:rPr>
              <a:t>товаров </a:t>
            </a:r>
            <a:r>
              <a:rPr lang="en-US" sz="3200" b="1" dirty="0">
                <a:solidFill>
                  <a:srgbClr val="FF99FF"/>
                </a:solidFill>
              </a:rPr>
              <a:t>HEMLINE</a:t>
            </a:r>
            <a:endParaRPr lang="ru-RU" sz="3200" dirty="0">
              <a:solidFill>
                <a:srgbClr val="FF99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1534" y="5929332"/>
            <a:ext cx="7128792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>
              <a:buFontTx/>
              <a:buChar char="-"/>
            </a:pPr>
            <a:r>
              <a:rPr lang="ru-RU" b="1" dirty="0" smtClean="0">
                <a:solidFill>
                  <a:srgbClr val="003399"/>
                </a:solidFill>
              </a:rPr>
              <a:t>Самая приемлемая цена на рынке по отношению </a:t>
            </a:r>
            <a:endParaRPr lang="en-US" b="1" dirty="0" smtClean="0">
              <a:solidFill>
                <a:srgbClr val="003399"/>
              </a:solidFill>
            </a:endParaRPr>
          </a:p>
          <a:p>
            <a:r>
              <a:rPr lang="ru-RU" b="1" dirty="0" smtClean="0">
                <a:solidFill>
                  <a:srgbClr val="003399"/>
                </a:solidFill>
              </a:rPr>
              <a:t>к качеству и ассортименту!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1534" y="1124748"/>
            <a:ext cx="6840760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rgbClr val="003399"/>
                </a:solidFill>
              </a:rPr>
              <a:t>- Гарантия качества, вся продукция проходит пятиступенчатый компьютерный контроль качества на всех этапах производства.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61534" y="1772816"/>
            <a:ext cx="5925176" cy="369289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b="1" dirty="0" smtClean="0">
                <a:solidFill>
                  <a:srgbClr val="003399"/>
                </a:solidFill>
              </a:rPr>
              <a:t>- Фирменный знак качества на каждой упаковке!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61538" y="2786061"/>
            <a:ext cx="8136904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>
              <a:buFontTx/>
              <a:buChar char="-"/>
            </a:pPr>
            <a:r>
              <a:rPr lang="en-US" b="1" dirty="0" smtClean="0">
                <a:solidFill>
                  <a:srgbClr val="003399"/>
                </a:solidFill>
              </a:rPr>
              <a:t> </a:t>
            </a:r>
            <a:r>
              <a:rPr lang="ru-RU" b="1" dirty="0" smtClean="0">
                <a:solidFill>
                  <a:srgbClr val="003399"/>
                </a:solidFill>
              </a:rPr>
              <a:t>Производство на лучших и современных фабриках мира, наряду </a:t>
            </a:r>
            <a:endParaRPr lang="en-US" b="1" dirty="0" smtClean="0">
              <a:solidFill>
                <a:srgbClr val="003399"/>
              </a:solidFill>
            </a:endParaRPr>
          </a:p>
          <a:p>
            <a:r>
              <a:rPr lang="ru-RU" b="1" dirty="0" smtClean="0">
                <a:solidFill>
                  <a:srgbClr val="003399"/>
                </a:solidFill>
              </a:rPr>
              <a:t>с самыми известными мировым марками! Международное качество.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61534" y="2143121"/>
            <a:ext cx="8208912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>
              <a:buFontTx/>
              <a:buChar char="-"/>
            </a:pPr>
            <a:r>
              <a:rPr lang="en-US" b="1" dirty="0" smtClean="0">
                <a:solidFill>
                  <a:srgbClr val="003399"/>
                </a:solidFill>
              </a:rPr>
              <a:t> </a:t>
            </a:r>
            <a:r>
              <a:rPr lang="ru-RU" b="1" dirty="0" smtClean="0">
                <a:solidFill>
                  <a:srgbClr val="003399"/>
                </a:solidFill>
              </a:rPr>
              <a:t>Новая многоразовая упаковка для удобного хранения </a:t>
            </a:r>
            <a:endParaRPr lang="en-US" b="1" dirty="0" smtClean="0">
              <a:solidFill>
                <a:srgbClr val="003399"/>
              </a:solidFill>
            </a:endParaRPr>
          </a:p>
          <a:p>
            <a:r>
              <a:rPr lang="ru-RU" b="1" dirty="0" smtClean="0">
                <a:solidFill>
                  <a:srgbClr val="003399"/>
                </a:solidFill>
              </a:rPr>
              <a:t>во всех ассортиментных группах</a:t>
            </a:r>
            <a:r>
              <a:rPr lang="en-US" b="1" dirty="0" smtClean="0">
                <a:solidFill>
                  <a:srgbClr val="003399"/>
                </a:solidFill>
              </a:rPr>
              <a:t>.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61538" y="4357697"/>
            <a:ext cx="8136904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>
              <a:buFontTx/>
              <a:buChar char="-"/>
            </a:pPr>
            <a:r>
              <a:rPr lang="en-US" altLang="zh-TW" b="1" dirty="0" smtClean="0">
                <a:solidFill>
                  <a:srgbClr val="003399"/>
                </a:solidFill>
              </a:rPr>
              <a:t> </a:t>
            </a:r>
            <a:r>
              <a:rPr lang="ru-RU" altLang="zh-TW" b="1" dirty="0" smtClean="0">
                <a:solidFill>
                  <a:srgbClr val="003399"/>
                </a:solidFill>
              </a:rPr>
              <a:t>Продается в более 30 странах мира на протяжении 25 лет </a:t>
            </a:r>
            <a:endParaRPr lang="en-US" altLang="zh-TW" b="1" dirty="0" smtClean="0">
              <a:solidFill>
                <a:srgbClr val="003399"/>
              </a:solidFill>
            </a:endParaRPr>
          </a:p>
          <a:p>
            <a:r>
              <a:rPr lang="ru-RU" altLang="zh-TW" b="1" dirty="0" smtClean="0">
                <a:solidFill>
                  <a:srgbClr val="003399"/>
                </a:solidFill>
              </a:rPr>
              <a:t>и имеет подтвержденное имя на мировом рынке.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61534" y="3429001"/>
            <a:ext cx="8496944" cy="923287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>
              <a:buFontTx/>
              <a:buChar char="-"/>
            </a:pPr>
            <a:r>
              <a:rPr lang="en-US" b="1" dirty="0" smtClean="0">
                <a:solidFill>
                  <a:srgbClr val="003399"/>
                </a:solidFill>
              </a:rPr>
              <a:t> </a:t>
            </a:r>
            <a:r>
              <a:rPr lang="ru-RU" b="1" dirty="0" smtClean="0">
                <a:solidFill>
                  <a:srgbClr val="003399"/>
                </a:solidFill>
              </a:rPr>
              <a:t>Производство на своей собственной современной фабрике в Китае, </a:t>
            </a:r>
            <a:endParaRPr lang="en-US" b="1" dirty="0" smtClean="0">
              <a:solidFill>
                <a:srgbClr val="003399"/>
              </a:solidFill>
            </a:endParaRPr>
          </a:p>
          <a:p>
            <a:r>
              <a:rPr lang="ru-RU" b="1" dirty="0" smtClean="0">
                <a:solidFill>
                  <a:srgbClr val="003399"/>
                </a:solidFill>
              </a:rPr>
              <a:t>где выпускается основной ассортиментный ряд, а также производятся </a:t>
            </a:r>
            <a:endParaRPr lang="en-US" b="1" dirty="0" smtClean="0">
              <a:solidFill>
                <a:srgbClr val="003399"/>
              </a:solidFill>
            </a:endParaRPr>
          </a:p>
          <a:p>
            <a:r>
              <a:rPr lang="ru-RU" b="1" dirty="0" smtClean="0">
                <a:solidFill>
                  <a:srgbClr val="003399"/>
                </a:solidFill>
              </a:rPr>
              <a:t>заказы «других» известных марок в ограниченных линейках товаров</a:t>
            </a:r>
            <a:r>
              <a:rPr lang="en-US" b="1" dirty="0" smtClean="0">
                <a:solidFill>
                  <a:srgbClr val="003399"/>
                </a:solidFill>
              </a:rPr>
              <a:t>.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61534" y="5000636"/>
            <a:ext cx="8496944" cy="923287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>
              <a:buFontTx/>
              <a:buChar char="-"/>
            </a:pPr>
            <a:r>
              <a:rPr lang="en-US" b="1" dirty="0" smtClean="0">
                <a:solidFill>
                  <a:srgbClr val="003399"/>
                </a:solidFill>
              </a:rPr>
              <a:t> </a:t>
            </a:r>
            <a:r>
              <a:rPr lang="ru-RU" b="1" dirty="0" smtClean="0">
                <a:solidFill>
                  <a:srgbClr val="003399"/>
                </a:solidFill>
              </a:rPr>
              <a:t>Успех марки так велик - что стиль, дизайн, упаковки, </a:t>
            </a:r>
            <a:endParaRPr lang="en-US" b="1" dirty="0" smtClean="0">
              <a:solidFill>
                <a:srgbClr val="003399"/>
              </a:solidFill>
            </a:endParaRPr>
          </a:p>
          <a:p>
            <a:r>
              <a:rPr lang="ru-RU" b="1" dirty="0" smtClean="0">
                <a:solidFill>
                  <a:srgbClr val="003399"/>
                </a:solidFill>
              </a:rPr>
              <a:t>ассортиментный ряд </a:t>
            </a:r>
            <a:r>
              <a:rPr lang="en-US" b="1" dirty="0" smtClean="0">
                <a:solidFill>
                  <a:srgbClr val="003399"/>
                </a:solidFill>
              </a:rPr>
              <a:t>Hemline </a:t>
            </a:r>
            <a:r>
              <a:rPr lang="ru-RU" b="1" dirty="0" smtClean="0">
                <a:solidFill>
                  <a:srgbClr val="003399"/>
                </a:solidFill>
              </a:rPr>
              <a:t>копируется другими производителями </a:t>
            </a:r>
            <a:endParaRPr lang="en-US" b="1" dirty="0" smtClean="0">
              <a:solidFill>
                <a:srgbClr val="003399"/>
              </a:solidFill>
            </a:endParaRPr>
          </a:p>
          <a:p>
            <a:r>
              <a:rPr lang="ru-RU" b="1" dirty="0" smtClean="0">
                <a:solidFill>
                  <a:srgbClr val="003399"/>
                </a:solidFill>
              </a:rPr>
              <a:t>на российском рынке с более низким качеством продукции.</a:t>
            </a:r>
            <a:endParaRPr lang="ru-RU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J:\ДАННЫЕ КОМПАНИЙ\hemline\презентация\data\IMG_1.jpg"/>
          <p:cNvPicPr>
            <a:picLocks noChangeAspect="1" noChangeArrowheads="1"/>
          </p:cNvPicPr>
          <p:nvPr/>
        </p:nvPicPr>
        <p:blipFill>
          <a:blip r:embed="rId3" cstate="print"/>
          <a:srcRect r="5892"/>
          <a:stretch>
            <a:fillRect/>
          </a:stretch>
        </p:blipFill>
        <p:spPr bwMode="auto">
          <a:xfrm>
            <a:off x="15512" y="0"/>
            <a:ext cx="912848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-446624"/>
            <a:ext cx="5338936" cy="1661046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>
                <a:solidFill>
                  <a:srgbClr val="FF99FF"/>
                </a:solidFill>
              </a:rPr>
              <a:t>На сайте </a:t>
            </a:r>
            <a:r>
              <a:rPr lang="en-US" sz="3200" b="1" dirty="0">
                <a:solidFill>
                  <a:srgbClr val="FF99FF"/>
                </a:solidFill>
              </a:rPr>
              <a:t>GELA.ru</a:t>
            </a:r>
            <a:endParaRPr lang="ru-RU" sz="3200" dirty="0">
              <a:solidFill>
                <a:srgbClr val="FF99FF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83163" y="1285863"/>
            <a:ext cx="7560840" cy="107717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en-US" sz="1600" b="1" dirty="0" smtClean="0">
                <a:solidFill>
                  <a:srgbClr val="003399"/>
                </a:solidFill>
              </a:rPr>
              <a:t>HEMLINE </a:t>
            </a:r>
            <a:r>
              <a:rPr lang="ru-RU" sz="1600" b="1" dirty="0" smtClean="0">
                <a:solidFill>
                  <a:srgbClr val="003399"/>
                </a:solidFill>
              </a:rPr>
              <a:t>-</a:t>
            </a:r>
            <a:r>
              <a:rPr lang="en-US" sz="1600" b="1" dirty="0" smtClean="0">
                <a:solidFill>
                  <a:srgbClr val="003399"/>
                </a:solidFill>
              </a:rPr>
              <a:t> </a:t>
            </a:r>
            <a:r>
              <a:rPr lang="ru-RU" sz="1600" b="1" dirty="0" smtClean="0">
                <a:solidFill>
                  <a:srgbClr val="003399"/>
                </a:solidFill>
              </a:rPr>
              <a:t>это единственная линейка продукции, на упаковке которой тексты переведены на язык той страны, где продается продукция. В России на упаковке только русский текст . Это позволяет дать более подробную информацию о продукции.</a:t>
            </a:r>
            <a:endParaRPr lang="ru-RU" sz="1600" b="1" dirty="0">
              <a:solidFill>
                <a:srgbClr val="003399"/>
              </a:solidFill>
            </a:endParaRPr>
          </a:p>
        </p:txBody>
      </p:sp>
      <p:pic>
        <p:nvPicPr>
          <p:cNvPr id="24578" name="Picture 2" descr="Устройство для намотки мулине на шпул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1" y="2500309"/>
            <a:ext cx="2232248" cy="4062219"/>
          </a:xfrm>
          <a:prstGeom prst="rect">
            <a:avLst/>
          </a:prstGeom>
          <a:noFill/>
        </p:spPr>
      </p:pic>
      <p:pic>
        <p:nvPicPr>
          <p:cNvPr id="24580" name="Picture 4" descr="Шпули бумажные для вышивальных ниток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7323" y="2428874"/>
            <a:ext cx="1656185" cy="4130155"/>
          </a:xfrm>
          <a:prstGeom prst="rect">
            <a:avLst/>
          </a:prstGeom>
          <a:noFill/>
        </p:spPr>
      </p:pic>
      <p:pic>
        <p:nvPicPr>
          <p:cNvPr id="24582" name="Picture 6" descr="Направляющая для шва, магнитна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2786064"/>
            <a:ext cx="2166659" cy="3632077"/>
          </a:xfrm>
          <a:prstGeom prst="rect">
            <a:avLst/>
          </a:prstGeom>
          <a:noFill/>
        </p:spPr>
      </p:pic>
      <p:pic>
        <p:nvPicPr>
          <p:cNvPr id="24584" name="Picture 8" descr="Липучка круглая, белая, 20 мм. 8 наборов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3" y="2428868"/>
            <a:ext cx="1606389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" descr="J:\ДАННЫЕ КОМПАНИЙ\hemline\презентация\data\IMG_3.jpg"/>
          <p:cNvPicPr>
            <a:picLocks noChangeAspect="1" noChangeArrowheads="1"/>
          </p:cNvPicPr>
          <p:nvPr/>
        </p:nvPicPr>
        <p:blipFill>
          <a:blip r:embed="rId3" cstate="print"/>
          <a:srcRect r="5732"/>
          <a:stretch>
            <a:fillRect/>
          </a:stretch>
        </p:blipFill>
        <p:spPr bwMode="auto">
          <a:xfrm>
            <a:off x="4" y="-24"/>
            <a:ext cx="914399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7150" y="571488"/>
            <a:ext cx="6491064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3399"/>
                </a:solidFill>
              </a:rPr>
              <a:t>Всегда на вашей витрине!</a:t>
            </a:r>
            <a:endParaRPr lang="ru-RU" sz="3200" dirty="0">
              <a:solidFill>
                <a:srgbClr val="003399"/>
              </a:solidFill>
            </a:endParaRPr>
          </a:p>
        </p:txBody>
      </p:sp>
      <p:pic>
        <p:nvPicPr>
          <p:cNvPr id="5122" name="Picture 2" descr="http://www.gela.ru/image.php?src=/assets/images/catalog/630.jpg&amp;w=105&amp;h=1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4192" y="1692799"/>
            <a:ext cx="1224136" cy="109589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285989" y="1980827"/>
            <a:ext cx="1008113" cy="369289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dirty="0" smtClean="0"/>
              <a:t>+</a:t>
            </a:r>
            <a:r>
              <a:rPr lang="ru-RU" b="1" dirty="0" smtClean="0"/>
              <a:t>120.13</a:t>
            </a:r>
            <a:endParaRPr lang="ru-RU" b="1" dirty="0"/>
          </a:p>
        </p:txBody>
      </p:sp>
      <p:pic>
        <p:nvPicPr>
          <p:cNvPr id="5124" name="Picture 4" descr="Шпульки без упаковки для швейных машин Зингер с горизонтальным челноком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2183" y="2628906"/>
            <a:ext cx="1428750" cy="10858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285986" y="2916934"/>
            <a:ext cx="1584176" cy="369289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dirty="0" smtClean="0"/>
              <a:t>+</a:t>
            </a:r>
            <a:r>
              <a:rPr lang="ru-RU" b="1" dirty="0" smtClean="0"/>
              <a:t>120.</a:t>
            </a:r>
            <a:r>
              <a:rPr lang="en-US" b="1" dirty="0" smtClean="0"/>
              <a:t>1</a:t>
            </a:r>
            <a:r>
              <a:rPr lang="ru-RU" b="1" dirty="0" smtClean="0"/>
              <a:t>4</a:t>
            </a:r>
            <a:endParaRPr lang="ru-RU" b="1" dirty="0"/>
          </a:p>
        </p:txBody>
      </p:sp>
      <p:pic>
        <p:nvPicPr>
          <p:cNvPr id="9" name="Рисунок 8" descr="130.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6876" y="3929069"/>
            <a:ext cx="1357671" cy="22925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flipH="1">
            <a:off x="1208144" y="6143644"/>
            <a:ext cx="792088" cy="369289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b="1" dirty="0" smtClean="0"/>
              <a:t>130.</a:t>
            </a:r>
            <a:r>
              <a:rPr lang="en-US" b="1" dirty="0" smtClean="0"/>
              <a:t>s</a:t>
            </a:r>
            <a:endParaRPr lang="ru-RU" b="1" dirty="0"/>
          </a:p>
        </p:txBody>
      </p:sp>
      <p:pic>
        <p:nvPicPr>
          <p:cNvPr id="11" name="Рисунок 10" descr="15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31713" y="3714753"/>
            <a:ext cx="1440159" cy="265519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650585" y="6274378"/>
            <a:ext cx="720080" cy="369289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en-US" b="1" dirty="0" smtClean="0"/>
              <a:t>155</a:t>
            </a:r>
            <a:endParaRPr lang="ru-RU" b="1" dirty="0"/>
          </a:p>
        </p:txBody>
      </p:sp>
      <p:pic>
        <p:nvPicPr>
          <p:cNvPr id="13" name="Рисунок 12" descr="209.1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0430" y="4077077"/>
            <a:ext cx="1368152" cy="232276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716454" y="6345816"/>
            <a:ext cx="1152128" cy="369289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en-US" b="1" dirty="0" smtClean="0"/>
              <a:t>209.101</a:t>
            </a:r>
            <a:endParaRPr lang="ru-RU" b="1" dirty="0"/>
          </a:p>
        </p:txBody>
      </p:sp>
      <p:pic>
        <p:nvPicPr>
          <p:cNvPr id="15" name="Рисунок 14" descr="210.2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2322" y="1540094"/>
            <a:ext cx="1438656" cy="2232248"/>
          </a:xfrm>
          <a:prstGeom prst="rect">
            <a:avLst/>
          </a:prstGeom>
        </p:spPr>
      </p:pic>
      <p:pic>
        <p:nvPicPr>
          <p:cNvPr id="16" name="Рисунок 15" descr="210.3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50214" y="1540094"/>
            <a:ext cx="1321984" cy="2232248"/>
          </a:xfrm>
          <a:prstGeom prst="rect">
            <a:avLst/>
          </a:prstGeom>
        </p:spPr>
      </p:pic>
      <p:pic>
        <p:nvPicPr>
          <p:cNvPr id="17" name="Рисунок 16" descr="23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796578" y="4077077"/>
            <a:ext cx="1366647" cy="2307665"/>
          </a:xfrm>
          <a:prstGeom prst="rect">
            <a:avLst/>
          </a:prstGeom>
        </p:spPr>
      </p:pic>
      <p:pic>
        <p:nvPicPr>
          <p:cNvPr id="18" name="Рисунок 17" descr="295.F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49349" y="2276872"/>
            <a:ext cx="1208733" cy="3861048"/>
          </a:xfrm>
          <a:prstGeom prst="rect">
            <a:avLst/>
          </a:prstGeom>
        </p:spPr>
      </p:pic>
      <p:pic>
        <p:nvPicPr>
          <p:cNvPr id="19" name="Рисунок 18" descr="807N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313833" y="2143119"/>
            <a:ext cx="1795226" cy="321470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156615" y="6309320"/>
            <a:ext cx="535724" cy="369289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en-US" b="1" dirty="0" smtClean="0"/>
              <a:t>232</a:t>
            </a:r>
            <a:endParaRPr lang="ru-RU" b="1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921575" y="3702610"/>
            <a:ext cx="830592" cy="369289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r>
              <a:rPr lang="en-US" b="1" dirty="0" smtClean="0"/>
              <a:t>210.30</a:t>
            </a:r>
            <a:endParaRPr lang="ru-RU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625430" y="3702610"/>
            <a:ext cx="830592" cy="369289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r>
              <a:rPr lang="en-US" b="1" dirty="0" smtClean="0"/>
              <a:t>210.25</a:t>
            </a:r>
            <a:endParaRPr lang="ru-RU" b="1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464377" y="6072206"/>
            <a:ext cx="609377" cy="369289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r>
              <a:rPr lang="en-US" b="1" dirty="0" smtClean="0"/>
              <a:t>295f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033909" y="5387466"/>
            <a:ext cx="748838" cy="369289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r>
              <a:rPr lang="en-US" b="1" dirty="0" smtClean="0"/>
              <a:t>807.N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6286512" y="71420"/>
            <a:ext cx="2710529" cy="584733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pPr algn="r"/>
            <a:r>
              <a:rPr lang="ru-RU" sz="3200" b="1" dirty="0" smtClean="0">
                <a:solidFill>
                  <a:srgbClr val="FF99FF"/>
                </a:solidFill>
              </a:rPr>
              <a:t>Хиты продаж!</a:t>
            </a:r>
            <a:endParaRPr lang="ru-RU" sz="3200" dirty="0">
              <a:solidFill>
                <a:srgbClr val="FF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J:\ДАННЫЕ КОМПАНИЙ\hemline\презентация\data\IMG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00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08" y="285731"/>
            <a:ext cx="6491064" cy="114300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33CC"/>
                </a:solidFill>
              </a:rPr>
              <a:t>НОВИНКИ! </a:t>
            </a:r>
            <a:br>
              <a:rPr lang="ru-RU" sz="3600" b="1" dirty="0">
                <a:solidFill>
                  <a:srgbClr val="FF33CC"/>
                </a:solidFill>
              </a:rPr>
            </a:br>
            <a:r>
              <a:rPr lang="ru-RU" sz="3600" b="1" dirty="0">
                <a:solidFill>
                  <a:srgbClr val="FF33CC"/>
                </a:solidFill>
              </a:rPr>
              <a:t>Уже складе и на сайте </a:t>
            </a:r>
            <a:r>
              <a:rPr lang="en-US" sz="3600" b="1" dirty="0">
                <a:solidFill>
                  <a:srgbClr val="FF33CC"/>
                </a:solidFill>
              </a:rPr>
              <a:t>GELA.ru</a:t>
            </a:r>
            <a:r>
              <a:rPr lang="ru-RU" sz="3600" b="1" dirty="0">
                <a:solidFill>
                  <a:srgbClr val="FF33CC"/>
                </a:solidFill>
              </a:rPr>
              <a:t>!</a:t>
            </a:r>
            <a:endParaRPr lang="ru-RU" sz="3600" dirty="0">
              <a:solidFill>
                <a:srgbClr val="FF33CC"/>
              </a:solidFill>
            </a:endParaRPr>
          </a:p>
        </p:txBody>
      </p:sp>
      <p:pic>
        <p:nvPicPr>
          <p:cNvPr id="5122" name="Picture 2" descr="\\fileserv\Other__!\Для Алисы В\Презентация\14-12-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5597" y="1500174"/>
            <a:ext cx="7698781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J:\ДАННЫЕ КОМПАНИЙ\hemline\презентация\data\IMG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pic>
        <p:nvPicPr>
          <p:cNvPr id="11" name="Picture 2" descr="J:\ДАННЫЕ КОМПАНИЙ\hemline\презентация\data\i24a9969.jpg"/>
          <p:cNvPicPr>
            <a:picLocks noChangeAspect="1" noChangeArrowheads="1"/>
          </p:cNvPicPr>
          <p:nvPr/>
        </p:nvPicPr>
        <p:blipFill>
          <a:blip r:embed="rId3" cstate="print"/>
          <a:srcRect l="46958" t="8284" r="18828" b="40396"/>
          <a:stretch>
            <a:fillRect/>
          </a:stretch>
        </p:blipFill>
        <p:spPr bwMode="auto">
          <a:xfrm>
            <a:off x="642910" y="2571744"/>
            <a:ext cx="2143140" cy="214314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000101" y="5105961"/>
            <a:ext cx="5676092" cy="133878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FF33CC"/>
                </a:solidFill>
              </a:rPr>
              <a:t>УСПЕХ </a:t>
            </a:r>
            <a:r>
              <a:rPr lang="en-US" sz="1600" b="1" dirty="0" smtClean="0">
                <a:solidFill>
                  <a:srgbClr val="FF33CC"/>
                </a:solidFill>
              </a:rPr>
              <a:t>HEMLINE </a:t>
            </a:r>
            <a:r>
              <a:rPr lang="ru-RU" sz="1600" b="1" dirty="0" smtClean="0">
                <a:solidFill>
                  <a:srgbClr val="FF33CC"/>
                </a:solidFill>
              </a:rPr>
              <a:t>| 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После удачного опыта по запуску производственных мощностей в  Гонконге и продажи выпущенной продукции в Австралии было принято </a:t>
            </a:r>
            <a:endParaRPr lang="en-US" altLang="zh-TW" sz="1600" b="1" dirty="0" smtClean="0">
              <a:solidFill>
                <a:srgbClr val="003399"/>
              </a:solidFill>
            </a:endParaRP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решение начать продажу товаров по всему миру. </a:t>
            </a:r>
            <a:endParaRPr lang="en-US" altLang="zh-TW" sz="1600" b="1" dirty="0" smtClean="0">
              <a:solidFill>
                <a:srgbClr val="003399"/>
              </a:solidFill>
            </a:endParaRP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Эта цель была достигнута с огромным успехом!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71803" y="3000373"/>
            <a:ext cx="5857916" cy="181583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ru-RU" sz="1600" b="1" dirty="0" smtClean="0">
                <a:solidFill>
                  <a:srgbClr val="FF33CC"/>
                </a:solidFill>
              </a:rPr>
              <a:t>РАСШИРЕНИЕ БИЗНЕСА</a:t>
            </a:r>
            <a:r>
              <a:rPr lang="en-US" sz="1600" b="1" dirty="0" smtClean="0">
                <a:solidFill>
                  <a:srgbClr val="FF33CC"/>
                </a:solidFill>
              </a:rPr>
              <a:t> | </a:t>
            </a:r>
            <a:r>
              <a:rPr lang="ru-RU" sz="1600" b="1" dirty="0" smtClean="0">
                <a:solidFill>
                  <a:srgbClr val="FF33CC"/>
                </a:solidFill>
              </a:rPr>
              <a:t>ЭКСПОРТ |</a:t>
            </a:r>
            <a:r>
              <a:rPr lang="ru-RU" sz="1600" b="1" dirty="0" smtClean="0">
                <a:solidFill>
                  <a:srgbClr val="003399"/>
                </a:solidFill>
              </a:rPr>
              <a:t> 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В 19</a:t>
            </a:r>
            <a:r>
              <a:rPr lang="en-US" altLang="zh-TW" sz="1600" b="1" dirty="0" smtClean="0">
                <a:solidFill>
                  <a:srgbClr val="003399"/>
                </a:solidFill>
              </a:rPr>
              <a:t>91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 году создается новое отделение компании </a:t>
            </a:r>
            <a:r>
              <a:rPr lang="en-US" altLang="zh-TW" sz="1600" b="1" dirty="0" smtClean="0">
                <a:solidFill>
                  <a:srgbClr val="003399"/>
                </a:solidFill>
              </a:rPr>
              <a:t>HTL-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Азия в Гонконге под руководством  </a:t>
            </a:r>
            <a:r>
              <a:rPr lang="ru-RU" altLang="zh-TW" sz="1600" b="1" dirty="0" err="1" smtClean="0">
                <a:solidFill>
                  <a:srgbClr val="003399"/>
                </a:solidFill>
              </a:rPr>
              <a:t>Саймона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 </a:t>
            </a:r>
            <a:r>
              <a:rPr lang="ru-RU" altLang="zh-TW" sz="1600" b="1" dirty="0" err="1" smtClean="0">
                <a:solidFill>
                  <a:srgbClr val="003399"/>
                </a:solidFill>
              </a:rPr>
              <a:t>Кэстли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, с полным производственным циклом, включая производство продукции, графический отдел, рекламный и </a:t>
            </a:r>
            <a:r>
              <a:rPr lang="en-US" altLang="zh-TW" sz="1600" b="1" dirty="0" smtClean="0">
                <a:solidFill>
                  <a:srgbClr val="003399"/>
                </a:solidFill>
              </a:rPr>
              <a:t>IT-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отдел, упаковку и логистику, большой маркетинговый отдел и продажи.</a:t>
            </a:r>
            <a:r>
              <a:rPr lang="en-US" altLang="zh-TW" sz="1600" b="1" dirty="0" smtClean="0">
                <a:solidFill>
                  <a:srgbClr val="003399"/>
                </a:solidFill>
              </a:rPr>
              <a:t> 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В  1992 году выпускается первая блистерная  упаковка.</a:t>
            </a:r>
            <a:endParaRPr lang="ru-RU" dirty="0"/>
          </a:p>
        </p:txBody>
      </p:sp>
      <p:pic>
        <p:nvPicPr>
          <p:cNvPr id="49154" name="Picture 2" descr="J:\С ЖЕСТКОГО ДИСКА\1-работа\реклама\2011\Конлига\Ателье\статья Хемлайн\16.jpg"/>
          <p:cNvPicPr>
            <a:picLocks noChangeAspect="1" noChangeArrowheads="1"/>
          </p:cNvPicPr>
          <p:nvPr/>
        </p:nvPicPr>
        <p:blipFill>
          <a:blip r:embed="rId4" cstate="print"/>
          <a:srcRect t="6570"/>
          <a:stretch>
            <a:fillRect/>
          </a:stretch>
        </p:blipFill>
        <p:spPr bwMode="auto">
          <a:xfrm>
            <a:off x="5143504" y="428604"/>
            <a:ext cx="4071966" cy="2038010"/>
          </a:xfrm>
          <a:prstGeom prst="rect">
            <a:avLst/>
          </a:prstGeom>
          <a:noFill/>
        </p:spPr>
      </p:pic>
      <p:pic>
        <p:nvPicPr>
          <p:cNvPr id="49155" name="Picture 3" descr="J:\ДАННЫЕ КОМПАНИЙ\hemline\презентация\data\Р·Р°Р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7" y="4698000"/>
            <a:ext cx="3357581" cy="1888139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071671" y="470111"/>
            <a:ext cx="3571900" cy="1846617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altLang="zh-TW" sz="1600" b="1" dirty="0" smtClean="0">
                <a:solidFill>
                  <a:srgbClr val="FF33CC"/>
                </a:solidFill>
              </a:rPr>
              <a:t>ПОПУЛЯРНОСТЬ</a:t>
            </a:r>
            <a:r>
              <a:rPr lang="en-US" altLang="zh-TW" sz="1600" b="1" dirty="0" smtClean="0">
                <a:solidFill>
                  <a:srgbClr val="FF33CC"/>
                </a:solidFill>
              </a:rPr>
              <a:t> </a:t>
            </a:r>
            <a:r>
              <a:rPr lang="ru-RU" sz="1600" b="1" dirty="0" smtClean="0">
                <a:solidFill>
                  <a:srgbClr val="FF33CC"/>
                </a:solidFill>
              </a:rPr>
              <a:t>| 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С самого начала теперь уже знаменитый «</a:t>
            </a:r>
            <a:r>
              <a:rPr lang="ru-RU" altLang="zh-TW" sz="1600" b="1" dirty="0" err="1" smtClean="0">
                <a:solidFill>
                  <a:srgbClr val="003399"/>
                </a:solidFill>
              </a:rPr>
              <a:t>Розовый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 блистер» завоевал огромную популярность на внутреннем потребительском рынке Австралии </a:t>
            </a:r>
            <a:endParaRPr lang="en-US" altLang="zh-TW" sz="1600" b="1" dirty="0" smtClean="0">
              <a:solidFill>
                <a:srgbClr val="003399"/>
              </a:solidFill>
            </a:endParaRP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и привлек внимание компаний </a:t>
            </a:r>
            <a:endParaRPr lang="en-US" altLang="zh-TW" sz="1600" b="1" dirty="0" smtClean="0">
              <a:solidFill>
                <a:srgbClr val="003399"/>
              </a:solidFill>
            </a:endParaRP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в других странах. </a:t>
            </a:r>
            <a:endParaRPr lang="en-US" altLang="zh-TW" sz="1600" b="1" dirty="0" smtClean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J:\ДАННЫЕ КОМПАНИЙ\hemline\презентация\data\IMG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pic>
        <p:nvPicPr>
          <p:cNvPr id="4098" name="Picture 2" descr="\\fileserv\Other__!\Для Алисы В\Презентация\14-10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9780" y="1357298"/>
            <a:ext cx="6988500" cy="535785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43108" y="285731"/>
            <a:ext cx="6491064" cy="114300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33CC"/>
                </a:solidFill>
              </a:rPr>
              <a:t>НОВИНКИ! </a:t>
            </a:r>
            <a:br>
              <a:rPr lang="ru-RU" sz="3600" b="1" dirty="0">
                <a:solidFill>
                  <a:srgbClr val="FF33CC"/>
                </a:solidFill>
              </a:rPr>
            </a:br>
            <a:r>
              <a:rPr lang="ru-RU" sz="3600" b="1" dirty="0">
                <a:solidFill>
                  <a:srgbClr val="FF33CC"/>
                </a:solidFill>
              </a:rPr>
              <a:t>Уже складе и на сайте </a:t>
            </a:r>
            <a:r>
              <a:rPr lang="en-US" sz="3600" b="1" dirty="0">
                <a:solidFill>
                  <a:srgbClr val="FF33CC"/>
                </a:solidFill>
              </a:rPr>
              <a:t>GELA.ru</a:t>
            </a:r>
            <a:r>
              <a:rPr lang="ru-RU" sz="3600" b="1" dirty="0">
                <a:solidFill>
                  <a:srgbClr val="FF33CC"/>
                </a:solidFill>
              </a:rPr>
              <a:t>!</a:t>
            </a:r>
            <a:endParaRPr lang="ru-RU" sz="3600" dirty="0">
              <a:solidFill>
                <a:srgbClr val="FF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J:\ДАННЫЕ КОМПАНИЙ\hemline\презентация\data\IMG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12" y="0"/>
            <a:ext cx="9700024" cy="6858000"/>
          </a:xfrm>
          <a:prstGeom prst="rect">
            <a:avLst/>
          </a:prstGeom>
          <a:noFill/>
        </p:spPr>
      </p:pic>
      <p:pic>
        <p:nvPicPr>
          <p:cNvPr id="3074" name="Picture 2" descr="\\fileserv\Other__!\Для Алисы В\Презентация\14-08-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738" y="1714488"/>
            <a:ext cx="7214543" cy="4786346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143108" y="285731"/>
            <a:ext cx="6491064" cy="1143008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33CC"/>
                </a:solidFill>
              </a:rPr>
              <a:t>НОВИНКИ! </a:t>
            </a:r>
            <a:br>
              <a:rPr lang="ru-RU" sz="3600" b="1" dirty="0">
                <a:solidFill>
                  <a:srgbClr val="FF33CC"/>
                </a:solidFill>
              </a:rPr>
            </a:br>
            <a:r>
              <a:rPr lang="ru-RU" sz="3600" b="1" dirty="0">
                <a:solidFill>
                  <a:srgbClr val="FF33CC"/>
                </a:solidFill>
              </a:rPr>
              <a:t>Уже складе и на сайте </a:t>
            </a:r>
            <a:r>
              <a:rPr lang="en-US" sz="3600" b="1" dirty="0">
                <a:solidFill>
                  <a:srgbClr val="FF33CC"/>
                </a:solidFill>
              </a:rPr>
              <a:t>GELA.ru</a:t>
            </a:r>
            <a:r>
              <a:rPr lang="ru-RU" sz="3600" b="1" dirty="0">
                <a:solidFill>
                  <a:srgbClr val="FF33CC"/>
                </a:solidFill>
              </a:rPr>
              <a:t>!</a:t>
            </a:r>
            <a:endParaRPr lang="ru-RU" sz="3600" dirty="0">
              <a:solidFill>
                <a:srgbClr val="FF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J:\ДАННЫЕ КОМПАНИЙ\hemline\презентация\data\IMG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28860" y="71415"/>
            <a:ext cx="6491064" cy="1143008"/>
          </a:xfrm>
          <a:prstGeom prst="rect">
            <a:avLst/>
          </a:prstGeom>
        </p:spPr>
        <p:txBody>
          <a:bodyPr vert="horz" lIns="91398" tIns="45699" rIns="91398" bIns="45699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ru-RU" sz="36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РЕКЛАМА </a:t>
            </a:r>
            <a:r>
              <a:rPr lang="en-US" sz="3600" b="1" dirty="0" smtClean="0">
                <a:solidFill>
                  <a:srgbClr val="FF99FF"/>
                </a:solidFill>
              </a:rPr>
              <a:t>GELA.ru</a:t>
            </a:r>
            <a:r>
              <a:rPr lang="ru-RU" sz="36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ru-RU" sz="36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</a:br>
            <a:endParaRPr lang="ru-RU" sz="3600" dirty="0">
              <a:solidFill>
                <a:srgbClr val="FF99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8849" name="Picture 1" descr="J:\С ЖЕСТКОГО ДИСКА\1-работа\реклама\2015\бурда\хемлайн ножницы\heml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2617" y="981196"/>
            <a:ext cx="958539" cy="3462023"/>
          </a:xfrm>
          <a:prstGeom prst="rect">
            <a:avLst/>
          </a:prstGeom>
          <a:noFill/>
        </p:spPr>
      </p:pic>
      <p:pic>
        <p:nvPicPr>
          <p:cNvPr id="78850" name="Picture 2" descr="J:\С ЖЕСТКОГО ДИСКА\1-работа\реклама\2015\бурда\хемлайн клепки\hemli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9283" y="2267075"/>
            <a:ext cx="967087" cy="3455184"/>
          </a:xfrm>
          <a:prstGeom prst="rect">
            <a:avLst/>
          </a:prstGeom>
          <a:noFill/>
        </p:spPr>
      </p:pic>
      <p:pic>
        <p:nvPicPr>
          <p:cNvPr id="78851" name="Picture 3" descr="J:\С ЖЕСТКОГО ДИСКА\1-работа\реклама\2015\конлига\ателье\хемлайн классе\KLASSE_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8594" y="2624265"/>
            <a:ext cx="995132" cy="3500462"/>
          </a:xfrm>
          <a:prstGeom prst="rect">
            <a:avLst/>
          </a:prstGeom>
          <a:noFill/>
        </p:spPr>
      </p:pic>
      <p:pic>
        <p:nvPicPr>
          <p:cNvPr id="78852" name="Picture 4" descr="J:\С ЖЕСТКОГО ДИСКА\1-работа\реклама\2014\бурда\хемлайн4\hemlin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9412" y="2910019"/>
            <a:ext cx="1072514" cy="3590815"/>
          </a:xfrm>
          <a:prstGeom prst="rect">
            <a:avLst/>
          </a:prstGeom>
          <a:noFill/>
        </p:spPr>
      </p:pic>
      <p:pic>
        <p:nvPicPr>
          <p:cNvPr id="78854" name="Picture 6" descr="J:\С ЖЕСТКОГО ДИСКА\1-работа\реклама\2014\бурда\хемлайн2\hemli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13927" y="1767041"/>
            <a:ext cx="940873" cy="3428969"/>
          </a:xfrm>
          <a:prstGeom prst="rect">
            <a:avLst/>
          </a:prstGeom>
          <a:noFill/>
        </p:spPr>
      </p:pic>
      <p:pic>
        <p:nvPicPr>
          <p:cNvPr id="78856" name="Picture 8" descr="http://4.bp.blogspot.com/-55s0zbbin8s/VFvMXy-bvII/AAAAAAAASTs/OkVqVzKKFT4/s1600/Burda%2BStyle%2B2014-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26844">
            <a:off x="284662" y="1156351"/>
            <a:ext cx="2642933" cy="3290812"/>
          </a:xfrm>
          <a:prstGeom prst="rect">
            <a:avLst/>
          </a:prstGeom>
          <a:noFill/>
        </p:spPr>
      </p:pic>
      <p:pic>
        <p:nvPicPr>
          <p:cNvPr id="78858" name="Picture 10" descr="http://www.ms77.ru/images/150209180634_bi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97665" y="2000245"/>
            <a:ext cx="2603359" cy="3286147"/>
          </a:xfrm>
          <a:prstGeom prst="rect">
            <a:avLst/>
          </a:prstGeom>
          <a:noFill/>
        </p:spPr>
      </p:pic>
      <p:pic>
        <p:nvPicPr>
          <p:cNvPr id="78853" name="Picture 5" descr="J:\С ЖЕСТКОГО ДИСКА\1-работа\реклама\2014\бурда\хемлайн3\hemlin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7227" y="3143251"/>
            <a:ext cx="953980" cy="3451195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357554" y="785797"/>
            <a:ext cx="4929222" cy="846343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Компания </a:t>
            </a:r>
            <a:r>
              <a:rPr lang="en-US" sz="1600" b="1" dirty="0" smtClean="0">
                <a:solidFill>
                  <a:srgbClr val="003399"/>
                </a:solidFill>
              </a:rPr>
              <a:t>GELA.ru </a:t>
            </a:r>
            <a:r>
              <a:rPr lang="ru-RU" sz="1600" b="1" dirty="0" smtClean="0">
                <a:solidFill>
                  <a:srgbClr val="003399"/>
                </a:solidFill>
              </a:rPr>
              <a:t>регулярно размещает рекламу товаров и новинок </a:t>
            </a:r>
            <a:r>
              <a:rPr lang="en-US" sz="1600" b="1" dirty="0" smtClean="0">
                <a:solidFill>
                  <a:srgbClr val="003399"/>
                </a:solidFill>
              </a:rPr>
              <a:t>HEMLINE </a:t>
            </a:r>
            <a:r>
              <a:rPr lang="ru-RU" sz="1600" b="1" dirty="0" smtClean="0">
                <a:solidFill>
                  <a:srgbClr val="003399"/>
                </a:solidFill>
              </a:rPr>
              <a:t>в самом популярном журнале по шитью в России «</a:t>
            </a:r>
            <a:r>
              <a:rPr lang="en-US" sz="1600" b="1" dirty="0" smtClean="0">
                <a:solidFill>
                  <a:srgbClr val="003399"/>
                </a:solidFill>
              </a:rPr>
              <a:t>BURDA</a:t>
            </a:r>
            <a:r>
              <a:rPr lang="ru-RU" sz="1600" b="1" dirty="0" smtClean="0">
                <a:solidFill>
                  <a:srgbClr val="003399"/>
                </a:solidFill>
              </a:rPr>
              <a:t>».</a:t>
            </a:r>
            <a:endParaRPr lang="ru-RU" sz="1600" b="1" dirty="0">
              <a:solidFill>
                <a:srgbClr val="0033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11" y="5429270"/>
            <a:ext cx="3071834" cy="132339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Рекламные полосы размещаются на самом лучшем в журнале месте: в начале журнала рядом с рубрикой «Все модели одним взглядом». 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929586" y="5286393"/>
            <a:ext cx="1714512" cy="1323397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Рекламу видит аудитория превышающая 1000000 читателей!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J:\ДАННЫЕ КОМПАНИЙ\hemline\презентация\data\IMG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pic>
        <p:nvPicPr>
          <p:cNvPr id="1028" name="Picture 4" descr="\\fileserv\Other__!\Для Алисы В\Презентация\Gela_ad2.png"/>
          <p:cNvPicPr>
            <a:picLocks noChangeAspect="1" noChangeArrowheads="1"/>
          </p:cNvPicPr>
          <p:nvPr/>
        </p:nvPicPr>
        <p:blipFill>
          <a:blip r:embed="rId3" cstate="print"/>
          <a:srcRect l="2740" t="19565" r="68493" b="13044"/>
          <a:stretch>
            <a:fillRect/>
          </a:stretch>
        </p:blipFill>
        <p:spPr bwMode="auto">
          <a:xfrm>
            <a:off x="714348" y="1643050"/>
            <a:ext cx="2177707" cy="3214710"/>
          </a:xfrm>
          <a:prstGeom prst="rect">
            <a:avLst/>
          </a:prstGeom>
          <a:noFill/>
        </p:spPr>
      </p:pic>
      <p:pic>
        <p:nvPicPr>
          <p:cNvPr id="9" name="Picture 4" descr="\\fileserv\Other__!\Для Алисы В\Презентация\Gela_ad2.png"/>
          <p:cNvPicPr>
            <a:picLocks noChangeAspect="1" noChangeArrowheads="1"/>
          </p:cNvPicPr>
          <p:nvPr/>
        </p:nvPicPr>
        <p:blipFill>
          <a:blip r:embed="rId3" cstate="print"/>
          <a:srcRect l="34247" t="19565" r="34246" b="13044"/>
          <a:stretch>
            <a:fillRect/>
          </a:stretch>
        </p:blipFill>
        <p:spPr bwMode="auto">
          <a:xfrm>
            <a:off x="2651240" y="3143248"/>
            <a:ext cx="2385107" cy="3214710"/>
          </a:xfrm>
          <a:prstGeom prst="rect">
            <a:avLst/>
          </a:prstGeom>
          <a:noFill/>
        </p:spPr>
      </p:pic>
      <p:pic>
        <p:nvPicPr>
          <p:cNvPr id="10" name="Picture 4" descr="\\fileserv\Other__!\Для Алисы В\Презентация\Gela_ad2.png"/>
          <p:cNvPicPr>
            <a:picLocks noChangeAspect="1" noChangeArrowheads="1"/>
          </p:cNvPicPr>
          <p:nvPr/>
        </p:nvPicPr>
        <p:blipFill>
          <a:blip r:embed="rId3" cstate="print"/>
          <a:srcRect l="67123" t="19565" r="2740" b="13044"/>
          <a:stretch>
            <a:fillRect/>
          </a:stretch>
        </p:blipFill>
        <p:spPr bwMode="auto">
          <a:xfrm>
            <a:off x="4714872" y="1821646"/>
            <a:ext cx="2357454" cy="3321867"/>
          </a:xfrm>
          <a:prstGeom prst="rect">
            <a:avLst/>
          </a:prstGeom>
          <a:noFill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2495" y="3000377"/>
            <a:ext cx="2175949" cy="349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428860" y="71415"/>
            <a:ext cx="6491064" cy="1143008"/>
          </a:xfrm>
          <a:prstGeom prst="rect">
            <a:avLst/>
          </a:prstGeom>
        </p:spPr>
        <p:txBody>
          <a:bodyPr vert="horz" lIns="91398" tIns="45699" rIns="91398" bIns="45699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ru-RU" sz="36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РЕКЛАМА </a:t>
            </a:r>
            <a:r>
              <a:rPr lang="en-US" sz="3600" b="1" dirty="0" smtClean="0">
                <a:solidFill>
                  <a:srgbClr val="FF99FF"/>
                </a:solidFill>
              </a:rPr>
              <a:t>GELA.ru</a:t>
            </a:r>
            <a:r>
              <a:rPr lang="ru-RU" sz="36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ru-RU" sz="36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</a:br>
            <a:endParaRPr lang="ru-RU" sz="3600" dirty="0">
              <a:solidFill>
                <a:srgbClr val="FF99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57554" y="785798"/>
            <a:ext cx="4929222" cy="830954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В 2015 году компания </a:t>
            </a:r>
            <a:r>
              <a:rPr lang="en-US" sz="1600" b="1" dirty="0" smtClean="0">
                <a:solidFill>
                  <a:srgbClr val="003399"/>
                </a:solidFill>
              </a:rPr>
              <a:t>GELA.ru </a:t>
            </a:r>
            <a:r>
              <a:rPr lang="ru-RU" sz="1600" b="1" dirty="0" smtClean="0">
                <a:solidFill>
                  <a:srgbClr val="003399"/>
                </a:solidFill>
              </a:rPr>
              <a:t>совместно с </a:t>
            </a:r>
            <a:r>
              <a:rPr lang="en-US" sz="1600" b="1" dirty="0" smtClean="0">
                <a:solidFill>
                  <a:srgbClr val="003399"/>
                </a:solidFill>
              </a:rPr>
              <a:t>HEMLINE </a:t>
            </a:r>
            <a:r>
              <a:rPr lang="ru-RU" sz="1600" b="1" dirty="0" smtClean="0">
                <a:solidFill>
                  <a:srgbClr val="003399"/>
                </a:solidFill>
              </a:rPr>
              <a:t>планирует разместить дополнительную рекламу СУПЕР-НОВИНОК 2015 года в журнале «</a:t>
            </a:r>
            <a:r>
              <a:rPr lang="en-US" sz="1600" b="1" dirty="0" smtClean="0">
                <a:solidFill>
                  <a:srgbClr val="003399"/>
                </a:solidFill>
              </a:rPr>
              <a:t>BURDA</a:t>
            </a:r>
            <a:r>
              <a:rPr lang="ru-RU" sz="1600" b="1" dirty="0" smtClean="0">
                <a:solidFill>
                  <a:srgbClr val="003399"/>
                </a:solidFill>
              </a:rPr>
              <a:t>».</a:t>
            </a:r>
            <a:endParaRPr lang="ru-RU" sz="16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J:\ДАННЫЕ КОМПАНИЙ\hemline\презентация\data\IMG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pic>
        <p:nvPicPr>
          <p:cNvPr id="30722" name="Picture 2" descr="J:\С ЖЕСТКОГО ДИСКА\1-работа\реклама\МК\фартук\на сайт\i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857369"/>
            <a:ext cx="3111482" cy="2771249"/>
          </a:xfrm>
          <a:prstGeom prst="rect">
            <a:avLst/>
          </a:prstGeom>
          <a:noFill/>
        </p:spPr>
      </p:pic>
      <p:pic>
        <p:nvPicPr>
          <p:cNvPr id="30723" name="Picture 3" descr="J:\С ЖЕСТКОГО ДИСКА\1-работа\реклама\МК\елочка\GELA_makower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071678"/>
            <a:ext cx="3357586" cy="4631178"/>
          </a:xfrm>
          <a:prstGeom prst="rect">
            <a:avLst/>
          </a:prstGeom>
          <a:noFill/>
        </p:spPr>
      </p:pic>
      <p:pic>
        <p:nvPicPr>
          <p:cNvPr id="30721" name="Picture 1" descr="J:\С ЖЕСТКОГО ДИСКА\1-работа\реклама\МК\фартук\на сайт\ac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1142984"/>
            <a:ext cx="2286016" cy="1623860"/>
          </a:xfrm>
          <a:prstGeom prst="rect">
            <a:avLst/>
          </a:prstGeom>
          <a:noFill/>
        </p:spPr>
      </p:pic>
      <p:pic>
        <p:nvPicPr>
          <p:cNvPr id="30725" name="Picture 5" descr="http://www.gela.ru/assets/images/for_content/NEW/2015_02_AT/tikva%20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3" y="4357697"/>
            <a:ext cx="1371598" cy="2059456"/>
          </a:xfrm>
          <a:prstGeom prst="rect">
            <a:avLst/>
          </a:prstGeom>
          <a:noFill/>
        </p:spPr>
      </p:pic>
      <p:pic>
        <p:nvPicPr>
          <p:cNvPr id="30727" name="Picture 7" descr="http://www.gela.ru/assets/images/for_content/NEW/2015_02_AT/tikva%20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4143386"/>
            <a:ext cx="1398606" cy="2100009"/>
          </a:xfrm>
          <a:prstGeom prst="rect">
            <a:avLst/>
          </a:prstGeom>
          <a:noFill/>
        </p:spPr>
      </p:pic>
      <p:pic>
        <p:nvPicPr>
          <p:cNvPr id="30729" name="Picture 9" descr="http://www.gela.ru/assets/images/for_content/NEW/2015_02_AT/tikva%20(4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97662" y="4857760"/>
            <a:ext cx="2346339" cy="1562662"/>
          </a:xfrm>
          <a:prstGeom prst="rect">
            <a:avLst/>
          </a:prstGeom>
          <a:noFill/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00298" y="71415"/>
            <a:ext cx="6491064" cy="1143008"/>
          </a:xfrm>
          <a:prstGeom prst="rect">
            <a:avLst/>
          </a:prstGeom>
        </p:spPr>
        <p:txBody>
          <a:bodyPr vert="horz" lIns="91398" tIns="45699" rIns="91398" bIns="45699" rtlCol="0" anchor="ctr">
            <a:normAutofit fontScale="97500" lnSpcReduction="10000"/>
          </a:bodyPr>
          <a:lstStyle/>
          <a:p>
            <a:pPr lvl="0" algn="r">
              <a:spcBef>
                <a:spcPct val="0"/>
              </a:spcBef>
            </a:pPr>
            <a:r>
              <a:rPr lang="ru-RU" sz="36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РЕКЛАМА </a:t>
            </a:r>
            <a:r>
              <a:rPr lang="en-US" sz="3600" b="1" dirty="0" smtClean="0">
                <a:solidFill>
                  <a:srgbClr val="FF99FF"/>
                </a:solidFill>
              </a:rPr>
              <a:t>GELA.ru</a:t>
            </a:r>
            <a:r>
              <a:rPr lang="ru-RU" sz="36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ru-RU" sz="3600" b="1" dirty="0" smtClean="0">
                <a:solidFill>
                  <a:srgbClr val="FF99FF"/>
                </a:solidFill>
                <a:latin typeface="+mj-lt"/>
                <a:ea typeface="+mj-ea"/>
                <a:cs typeface="+mj-cs"/>
              </a:rPr>
            </a:br>
            <a:endParaRPr lang="ru-RU" sz="3600" dirty="0">
              <a:solidFill>
                <a:srgbClr val="FF99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357422" y="785795"/>
            <a:ext cx="4929222" cy="1092564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Практически ни один мастер-класс, проводимый компанией </a:t>
            </a:r>
            <a:r>
              <a:rPr lang="en-US" sz="1600" b="1" dirty="0" smtClean="0">
                <a:solidFill>
                  <a:srgbClr val="003399"/>
                </a:solidFill>
              </a:rPr>
              <a:t>GELA.ru </a:t>
            </a:r>
            <a:r>
              <a:rPr lang="ru-RU" sz="1600" b="1" dirty="0" smtClean="0">
                <a:solidFill>
                  <a:srgbClr val="003399"/>
                </a:solidFill>
              </a:rPr>
              <a:t>на сайте, в журналах, на выставках, в соц.сетях не обходится без использования фурнитуры </a:t>
            </a:r>
            <a:r>
              <a:rPr lang="en-US" sz="1600" b="1" dirty="0" smtClean="0">
                <a:solidFill>
                  <a:srgbClr val="003399"/>
                </a:solidFill>
              </a:rPr>
              <a:t>HEMLINE</a:t>
            </a:r>
            <a:r>
              <a:rPr lang="ru-RU" sz="1600" b="1" dirty="0" smtClean="0">
                <a:solidFill>
                  <a:srgbClr val="003399"/>
                </a:solidFill>
              </a:rPr>
              <a:t>!</a:t>
            </a:r>
            <a:endParaRPr lang="ru-RU" sz="1600" b="1" dirty="0">
              <a:solidFill>
                <a:srgbClr val="00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J:\ДАННЫЕ КОМПАНИЙ\hemline\презентация\data\IMG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928" y="0"/>
            <a:ext cx="9700026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4750" y="1979963"/>
            <a:ext cx="7579738" cy="281718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2"/>
          <p:cNvSpPr/>
          <p:nvPr/>
        </p:nvSpPr>
        <p:spPr>
          <a:xfrm>
            <a:off x="2195736" y="5013176"/>
            <a:ext cx="5688632" cy="923287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en-AU" sz="5400" b="1" dirty="0" smtClean="0">
                <a:solidFill>
                  <a:srgbClr val="003399"/>
                </a:solidFill>
              </a:rPr>
              <a:t>www.hemline.com</a:t>
            </a:r>
            <a:endParaRPr lang="ru-RU" sz="5400" b="1" dirty="0">
              <a:solidFill>
                <a:srgbClr val="003399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403647" y="620688"/>
            <a:ext cx="7435553" cy="949350"/>
          </a:xfrm>
          <a:prstGeom prst="rect">
            <a:avLst/>
          </a:prstGeom>
        </p:spPr>
        <p:txBody>
          <a:bodyPr vert="horz" lIns="91398" tIns="45699" rIns="91398" bIns="45699" rtlCol="0" anchor="ctr">
            <a:normAutofit fontScale="92500"/>
          </a:bodyPr>
          <a:lstStyle>
            <a:lvl1pPr algn="ctr" defTabSz="91398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altLang="zh-HK" sz="3600" dirty="0" smtClean="0">
                <a:solidFill>
                  <a:schemeClr val="tx2"/>
                </a:solidFill>
              </a:rPr>
              <a:t>   </a:t>
            </a:r>
            <a:r>
              <a:rPr lang="ru-RU" altLang="zh-HK" sz="3600" dirty="0" smtClean="0">
                <a:solidFill>
                  <a:schemeClr val="tx2"/>
                </a:solidFill>
              </a:rPr>
              <a:t>Новый сайт</a:t>
            </a:r>
            <a:r>
              <a:rPr lang="en-AU" altLang="zh-HK" sz="3600" dirty="0" smtClean="0">
                <a:solidFill>
                  <a:schemeClr val="tx2"/>
                </a:solidFill>
              </a:rPr>
              <a:t> Hemline </a:t>
            </a:r>
            <a:r>
              <a:rPr lang="ru-RU" altLang="zh-HK" sz="3600" dirty="0" smtClean="0">
                <a:solidFill>
                  <a:schemeClr val="tx2"/>
                </a:solidFill>
              </a:rPr>
              <a:t>для покупателей</a:t>
            </a:r>
            <a:endParaRPr lang="zh-HK" alt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54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J:\ДАННЫЕ КОМПАНИЙ\hemline\презентация\data\IMG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928" y="0"/>
            <a:ext cx="9700026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7704" y="0"/>
            <a:ext cx="6779096" cy="1417638"/>
          </a:xfrm>
        </p:spPr>
        <p:txBody>
          <a:bodyPr>
            <a:normAutofit/>
          </a:bodyPr>
          <a:lstStyle/>
          <a:p>
            <a:r>
              <a:rPr lang="en-AU" altLang="zh-HK" sz="3600" dirty="0" smtClean="0">
                <a:solidFill>
                  <a:schemeClr val="tx2"/>
                </a:solidFill>
              </a:rPr>
              <a:t>   </a:t>
            </a:r>
            <a:r>
              <a:rPr lang="ru-RU" altLang="zh-HK" sz="3600" dirty="0" smtClean="0">
                <a:solidFill>
                  <a:schemeClr val="tx2"/>
                </a:solidFill>
              </a:rPr>
              <a:t>Новый сайт </a:t>
            </a:r>
            <a:r>
              <a:rPr lang="en-AU" altLang="zh-HK" sz="3600" dirty="0" smtClean="0">
                <a:solidFill>
                  <a:schemeClr val="tx2"/>
                </a:solidFill>
              </a:rPr>
              <a:t>Hemline </a:t>
            </a:r>
            <a:r>
              <a:rPr lang="ru-RU" altLang="zh-HK" sz="3600" dirty="0" smtClean="0">
                <a:solidFill>
                  <a:schemeClr val="tx2"/>
                </a:solidFill>
              </a:rPr>
              <a:t>для покупателей</a:t>
            </a:r>
            <a:endParaRPr lang="zh-HK" altLang="en-US" sz="3600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2"/>
          <p:cNvSpPr/>
          <p:nvPr/>
        </p:nvSpPr>
        <p:spPr>
          <a:xfrm>
            <a:off x="5148064" y="2852936"/>
            <a:ext cx="4320480" cy="1938950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99"/>
                </a:solidFill>
              </a:rPr>
              <a:t>Удобный для покупателей</a:t>
            </a:r>
            <a:endParaRPr lang="en-AU" sz="20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99"/>
                </a:solidFill>
              </a:rPr>
              <a:t>Легко просматривать интерфейс</a:t>
            </a:r>
            <a:endParaRPr lang="en-AU" sz="20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99"/>
                </a:solidFill>
              </a:rPr>
              <a:t>Поиск по наименованию товара или номеру артикула</a:t>
            </a:r>
            <a:endParaRPr lang="en-AU" sz="20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99"/>
                </a:solidFill>
              </a:rPr>
              <a:t>Совместим с компьютером и мобильными устройствами</a:t>
            </a:r>
            <a:r>
              <a:rPr lang="en-AU" sz="2000" b="1" dirty="0" smtClean="0">
                <a:solidFill>
                  <a:srgbClr val="003399"/>
                </a:solidFill>
              </a:rPr>
              <a:t> </a:t>
            </a:r>
            <a:endParaRPr lang="ru-RU" sz="2000" b="1" dirty="0">
              <a:solidFill>
                <a:srgbClr val="0033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1268760"/>
            <a:ext cx="3744416" cy="549202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9655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J:\ДАННЫЕ КОМПАНИЙ\hemline\презентация\data\IMG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928" y="0"/>
            <a:ext cx="9700026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75655" y="404664"/>
            <a:ext cx="7211145" cy="792088"/>
          </a:xfrm>
        </p:spPr>
        <p:txBody>
          <a:bodyPr>
            <a:normAutofit fontScale="90000"/>
          </a:bodyPr>
          <a:lstStyle/>
          <a:p>
            <a:r>
              <a:rPr lang="en-AU" altLang="zh-HK" sz="3600" dirty="0" smtClean="0">
                <a:solidFill>
                  <a:schemeClr val="tx2"/>
                </a:solidFill>
              </a:rPr>
              <a:t>   </a:t>
            </a:r>
            <a:r>
              <a:rPr lang="ru-RU" altLang="zh-HK" sz="3600" dirty="0" smtClean="0">
                <a:solidFill>
                  <a:schemeClr val="tx2"/>
                </a:solidFill>
              </a:rPr>
              <a:t>Новый сайт </a:t>
            </a:r>
            <a:r>
              <a:rPr lang="en-AU" altLang="zh-HK" sz="3600" dirty="0" smtClean="0">
                <a:solidFill>
                  <a:schemeClr val="tx2"/>
                </a:solidFill>
              </a:rPr>
              <a:t>Hemline </a:t>
            </a:r>
            <a:r>
              <a:rPr lang="ru-RU" altLang="zh-HK" sz="3600" dirty="0" smtClean="0">
                <a:solidFill>
                  <a:schemeClr val="tx2"/>
                </a:solidFill>
              </a:rPr>
              <a:t>для покупателей</a:t>
            </a:r>
            <a:endParaRPr lang="zh-HK" altLang="en-US" sz="3600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2"/>
          <p:cNvSpPr/>
          <p:nvPr/>
        </p:nvSpPr>
        <p:spPr>
          <a:xfrm>
            <a:off x="4560417" y="1340768"/>
            <a:ext cx="4348832" cy="224672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3399"/>
                </a:solidFill>
              </a:rPr>
              <a:t>Потребители могут получить на сайте даже больше информации о продукции, чем в магазине</a:t>
            </a:r>
            <a:endParaRPr lang="en-AU" sz="14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3399"/>
                </a:solidFill>
              </a:rPr>
              <a:t>Подробное представление продукции:</a:t>
            </a:r>
            <a:r>
              <a:rPr lang="en-AU" sz="1400" b="1" dirty="0" smtClean="0">
                <a:solidFill>
                  <a:srgbClr val="003399"/>
                </a:solidFill>
              </a:rPr>
              <a:t> </a:t>
            </a:r>
            <a:r>
              <a:rPr lang="ru-RU" sz="1400" b="1" dirty="0" smtClean="0">
                <a:solidFill>
                  <a:srgbClr val="003399"/>
                </a:solidFill>
              </a:rPr>
              <a:t>фото товара </a:t>
            </a:r>
            <a:r>
              <a:rPr lang="en-AU" sz="1400" b="1" dirty="0" smtClean="0">
                <a:solidFill>
                  <a:srgbClr val="003399"/>
                </a:solidFill>
              </a:rPr>
              <a:t>(</a:t>
            </a:r>
            <a:r>
              <a:rPr lang="ru-RU" sz="1400" b="1" dirty="0" smtClean="0">
                <a:solidFill>
                  <a:srgbClr val="003399"/>
                </a:solidFill>
              </a:rPr>
              <a:t>функция приближения и удаления просмотра</a:t>
            </a:r>
            <a:r>
              <a:rPr lang="en-AU" sz="1400" b="1" dirty="0" smtClean="0">
                <a:solidFill>
                  <a:srgbClr val="003399"/>
                </a:solidFill>
              </a:rPr>
              <a:t>),</a:t>
            </a:r>
            <a:r>
              <a:rPr lang="ru-RU" sz="1400" b="1" dirty="0" smtClean="0">
                <a:solidFill>
                  <a:srgbClr val="003399"/>
                </a:solidFill>
              </a:rPr>
              <a:t> полное описание</a:t>
            </a:r>
            <a:endParaRPr lang="en-AU" sz="14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3399"/>
                </a:solidFill>
              </a:rPr>
              <a:t>Возможность поделиться с друзьями в</a:t>
            </a:r>
            <a:r>
              <a:rPr lang="en-AU" sz="1400" b="1" dirty="0" smtClean="0">
                <a:solidFill>
                  <a:srgbClr val="003399"/>
                </a:solidFill>
              </a:rPr>
              <a:t> </a:t>
            </a:r>
            <a:r>
              <a:rPr lang="en-AU" sz="1400" b="1" dirty="0" err="1" smtClean="0">
                <a:solidFill>
                  <a:srgbClr val="003399"/>
                </a:solidFill>
              </a:rPr>
              <a:t>Facebook</a:t>
            </a:r>
            <a:r>
              <a:rPr lang="ru-RU" sz="1400" b="1" dirty="0" smtClean="0">
                <a:solidFill>
                  <a:srgbClr val="003399"/>
                </a:solidFill>
              </a:rPr>
              <a:t> и отправить</a:t>
            </a:r>
            <a:r>
              <a:rPr lang="en-AU" sz="1400" b="1" dirty="0" smtClean="0">
                <a:solidFill>
                  <a:srgbClr val="003399"/>
                </a:solidFill>
              </a:rPr>
              <a:t> email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3399"/>
                </a:solidFill>
              </a:rPr>
              <a:t>Более 48 демонстрационных видеороликов о продукции на нашем канале</a:t>
            </a:r>
            <a:r>
              <a:rPr lang="en-AU" sz="1400" b="1" dirty="0" smtClean="0">
                <a:solidFill>
                  <a:srgbClr val="003399"/>
                </a:solidFill>
              </a:rPr>
              <a:t> Hemline </a:t>
            </a:r>
            <a:r>
              <a:rPr lang="en-AU" sz="1400" b="1" dirty="0" err="1" smtClean="0">
                <a:solidFill>
                  <a:srgbClr val="003399"/>
                </a:solidFill>
              </a:rPr>
              <a:t>Youtube</a:t>
            </a:r>
            <a:endParaRPr lang="ru-RU" sz="1400" b="1" dirty="0">
              <a:solidFill>
                <a:srgbClr val="0033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1211" y="1354262"/>
            <a:ext cx="3296773" cy="54337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3891584"/>
            <a:ext cx="4536504" cy="284978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3375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J:\ДАННЫЕ КОМПАНИЙ\hemline\презентация\data\IMG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928" y="0"/>
            <a:ext cx="9700026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91680" y="260648"/>
            <a:ext cx="6995120" cy="1156990"/>
          </a:xfrm>
        </p:spPr>
        <p:txBody>
          <a:bodyPr>
            <a:normAutofit fontScale="90000"/>
          </a:bodyPr>
          <a:lstStyle/>
          <a:p>
            <a:r>
              <a:rPr lang="ru-RU" altLang="zh-HK" sz="3600" dirty="0" smtClean="0">
                <a:solidFill>
                  <a:schemeClr val="tx2"/>
                </a:solidFill>
              </a:rPr>
              <a:t>Новый сайт</a:t>
            </a:r>
            <a:r>
              <a:rPr lang="en-AU" altLang="zh-HK" sz="3600" dirty="0" smtClean="0">
                <a:solidFill>
                  <a:schemeClr val="tx2"/>
                </a:solidFill>
              </a:rPr>
              <a:t> Hemline </a:t>
            </a:r>
            <a:r>
              <a:rPr lang="ru-RU" altLang="zh-HK" sz="3600" dirty="0" smtClean="0">
                <a:solidFill>
                  <a:schemeClr val="tx2"/>
                </a:solidFill>
              </a:rPr>
              <a:t>для покупателей</a:t>
            </a:r>
            <a:endParaRPr lang="zh-HK" altLang="en-US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345630"/>
            <a:ext cx="5136558" cy="4891682"/>
          </a:xfrm>
          <a:prstGeom prst="rect">
            <a:avLst/>
          </a:prstGeom>
        </p:spPr>
      </p:pic>
      <p:sp>
        <p:nvSpPr>
          <p:cNvPr id="14" name="Прямоугольник 12"/>
          <p:cNvSpPr/>
          <p:nvPr/>
        </p:nvSpPr>
        <p:spPr>
          <a:xfrm>
            <a:off x="3347864" y="3304185"/>
            <a:ext cx="6192688" cy="304694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3399"/>
                </a:solidFill>
              </a:rPr>
              <a:t>Галантерейная продукция имеет много категорий и представлена в широком ассортименте</a:t>
            </a:r>
            <a:endParaRPr lang="en-AU" sz="12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3399"/>
                </a:solidFill>
              </a:rPr>
              <a:t>Поставки от различных поставщиков и фабрик</a:t>
            </a:r>
            <a:endParaRPr lang="en-AU" sz="12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3399"/>
                </a:solidFill>
              </a:rPr>
              <a:t>Постоянное изменение стандартов качества</a:t>
            </a:r>
            <a:r>
              <a:rPr lang="en-AU" sz="1200" b="1" dirty="0" smtClean="0">
                <a:solidFill>
                  <a:srgbClr val="003399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3399"/>
                </a:solidFill>
              </a:rPr>
              <a:t>Отдел МКТ (международный контроль качества) следит за тем, чтобы каждый продукт </a:t>
            </a:r>
            <a:r>
              <a:rPr lang="en-US" sz="1200" b="1" dirty="0" smtClean="0">
                <a:solidFill>
                  <a:srgbClr val="003399"/>
                </a:solidFill>
              </a:rPr>
              <a:t>Hemline</a:t>
            </a:r>
            <a:r>
              <a:rPr lang="ru-RU" sz="1200" b="1" dirty="0" smtClean="0">
                <a:solidFill>
                  <a:srgbClr val="003399"/>
                </a:solidFill>
              </a:rPr>
              <a:t> соответствовал стандарту</a:t>
            </a:r>
            <a:endParaRPr lang="en-AU" sz="12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3399"/>
                </a:solidFill>
              </a:rPr>
              <a:t>Отдел </a:t>
            </a:r>
            <a:r>
              <a:rPr lang="ru-RU" sz="1200" b="1" dirty="0" err="1" smtClean="0">
                <a:solidFill>
                  <a:srgbClr val="003399"/>
                </a:solidFill>
              </a:rPr>
              <a:t>постпроизводственного</a:t>
            </a:r>
            <a:r>
              <a:rPr lang="ru-RU" sz="1200" b="1" dirty="0" smtClean="0">
                <a:solidFill>
                  <a:srgbClr val="003399"/>
                </a:solidFill>
              </a:rPr>
              <a:t> контроля качества в компании </a:t>
            </a:r>
            <a:r>
              <a:rPr lang="en-AU" sz="1200" b="1" dirty="0" smtClean="0">
                <a:solidFill>
                  <a:srgbClr val="003399"/>
                </a:solidFill>
              </a:rPr>
              <a:t>Hemline </a:t>
            </a:r>
            <a:r>
              <a:rPr lang="ru-RU" sz="1200" b="1" dirty="0" smtClean="0">
                <a:solidFill>
                  <a:srgbClr val="003399"/>
                </a:solidFill>
              </a:rPr>
              <a:t>принимает любые сведения о качестве продукции до ее отправки клиентам</a:t>
            </a:r>
            <a:endParaRPr lang="en-AU" sz="12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3399"/>
                </a:solidFill>
              </a:rPr>
              <a:t>Продукция проходит строжайший контроль качества, тем не менее проблемы возникают.</a:t>
            </a:r>
            <a:endParaRPr lang="en-AU" sz="12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3399"/>
                </a:solidFill>
              </a:rPr>
              <a:t>С помощью платформы, которая обеспечивает обратную связь с потребителем ,мы можем получить информацию от каждого потребителя из любого уголка мира в любое время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3399"/>
                </a:solidFill>
              </a:rPr>
              <a:t>Отправляйте нам ваши отзывы и вопросы и ваше сообщение будет своевременно обработано нашими специалистами</a:t>
            </a:r>
            <a:endParaRPr lang="en-AU" sz="12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3399"/>
                </a:solidFill>
              </a:rPr>
              <a:t>Мы внимательно выслушаем вас, ответим на вопросы и мы совершенствуемся</a:t>
            </a:r>
            <a:endParaRPr lang="en-AU" sz="1200" b="1" dirty="0" smtClean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337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J:\ДАННЫЕ КОМПАНИЙ\hemline\презентация\data\IMG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928" y="0"/>
            <a:ext cx="9700026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3687" y="476672"/>
            <a:ext cx="6923113" cy="940966"/>
          </a:xfrm>
        </p:spPr>
        <p:txBody>
          <a:bodyPr>
            <a:normAutofit fontScale="90000"/>
          </a:bodyPr>
          <a:lstStyle/>
          <a:p>
            <a:r>
              <a:rPr lang="ru-RU" altLang="zh-HK" sz="3600" dirty="0" smtClean="0">
                <a:solidFill>
                  <a:schemeClr val="tx2"/>
                </a:solidFill>
              </a:rPr>
              <a:t>Новый сайт </a:t>
            </a:r>
            <a:r>
              <a:rPr lang="en-AU" altLang="zh-HK" sz="3600" dirty="0" smtClean="0">
                <a:solidFill>
                  <a:schemeClr val="tx2"/>
                </a:solidFill>
              </a:rPr>
              <a:t>Hemline </a:t>
            </a:r>
            <a:r>
              <a:rPr lang="ru-RU" altLang="zh-HK" sz="3600" dirty="0" smtClean="0">
                <a:solidFill>
                  <a:schemeClr val="tx2"/>
                </a:solidFill>
              </a:rPr>
              <a:t>для покупателей</a:t>
            </a:r>
            <a:endParaRPr lang="zh-HK" altLang="en-US" sz="3600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2"/>
          <p:cNvSpPr/>
          <p:nvPr/>
        </p:nvSpPr>
        <p:spPr>
          <a:xfrm>
            <a:off x="6514773" y="3716353"/>
            <a:ext cx="3954827" cy="2062061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399"/>
                </a:solidFill>
              </a:rPr>
              <a:t>Покупатели могут легко найти регионального дистрибьютора компании </a:t>
            </a:r>
            <a:r>
              <a:rPr lang="en-AU" sz="1600" b="1" dirty="0" smtClean="0">
                <a:solidFill>
                  <a:srgbClr val="003399"/>
                </a:solidFill>
              </a:rPr>
              <a:t>Hemline </a:t>
            </a:r>
            <a:endParaRPr lang="ru-RU" sz="16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399"/>
                </a:solidFill>
              </a:rPr>
              <a:t>Русскоязычная версия сайта</a:t>
            </a:r>
          </a:p>
          <a:p>
            <a:pPr marL="285750" indent="-285750"/>
            <a:r>
              <a:rPr lang="ru-RU" sz="1600" b="1" dirty="0" smtClean="0">
                <a:solidFill>
                  <a:srgbClr val="003399"/>
                </a:solidFill>
              </a:rPr>
              <a:t>       компании</a:t>
            </a:r>
            <a:r>
              <a:rPr lang="en-AU" sz="1600" b="1" dirty="0" smtClean="0">
                <a:solidFill>
                  <a:srgbClr val="003399"/>
                </a:solidFill>
              </a:rPr>
              <a:t> Hemline </a:t>
            </a:r>
            <a:r>
              <a:rPr lang="ru-RU" sz="1600" b="1" dirty="0" smtClean="0">
                <a:solidFill>
                  <a:srgbClr val="003399"/>
                </a:solidFill>
              </a:rPr>
              <a:t>появится в</a:t>
            </a:r>
          </a:p>
          <a:p>
            <a:pPr marL="285750" indent="-285750"/>
            <a:r>
              <a:rPr lang="ru-RU" sz="1600" b="1" dirty="0" smtClean="0">
                <a:solidFill>
                  <a:srgbClr val="003399"/>
                </a:solidFill>
              </a:rPr>
              <a:t>       2016 году!</a:t>
            </a:r>
            <a:endParaRPr lang="en-AU" sz="1600" b="1" dirty="0" smtClean="0">
              <a:solidFill>
                <a:srgbClr val="003399"/>
              </a:solidFill>
            </a:endParaRPr>
          </a:p>
          <a:p>
            <a:r>
              <a:rPr lang="en-AU" sz="1600" b="1" dirty="0" smtClean="0">
                <a:solidFill>
                  <a:srgbClr val="003399"/>
                </a:solidFill>
              </a:rPr>
              <a:t>      </a:t>
            </a:r>
            <a:endParaRPr lang="en-AU" sz="1600" dirty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b="1" dirty="0" smtClean="0">
              <a:solidFill>
                <a:srgbClr val="0033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4019" y="1692276"/>
            <a:ext cx="5262197" cy="497708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1700809"/>
            <a:ext cx="2649894" cy="1656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410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J:\ДАННЫЕ КОМПАНИЙ\hemline\презентация\data\IMG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00026" cy="6858000"/>
          </a:xfrm>
          <a:prstGeom prst="rect">
            <a:avLst/>
          </a:prstGeom>
          <a:noFill/>
        </p:spPr>
      </p:pic>
      <p:pic>
        <p:nvPicPr>
          <p:cNvPr id="48134" name="Picture 6" descr="Кнопки Анорак 15мм  белые 12шт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69" y="4643427"/>
            <a:ext cx="1152069" cy="22145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-214338"/>
            <a:ext cx="6491064" cy="1124744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>
                <a:solidFill>
                  <a:srgbClr val="FF99FF"/>
                </a:solidFill>
              </a:rPr>
              <a:t>Движение вперед!</a:t>
            </a:r>
            <a:endParaRPr lang="ru-RU" sz="3200" dirty="0">
              <a:solidFill>
                <a:srgbClr val="FF99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57356" y="1214426"/>
            <a:ext cx="5676092" cy="156961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FF33CC"/>
                </a:solidFill>
              </a:rPr>
              <a:t>ПРОИЗВОДСТВО | </a:t>
            </a:r>
            <a:r>
              <a:rPr lang="ru-RU" sz="1600" b="1" dirty="0" smtClean="0">
                <a:solidFill>
                  <a:srgbClr val="003399"/>
                </a:solidFill>
              </a:rPr>
              <a:t>В современном производственном комплексе в  Гонконге сейчас работают более 100 человек. 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В среднем производится и упаковывается </a:t>
            </a:r>
          </a:p>
          <a:p>
            <a:r>
              <a:rPr lang="ru-RU" sz="2800" b="1" dirty="0" smtClean="0">
                <a:solidFill>
                  <a:srgbClr val="003399"/>
                </a:solidFill>
              </a:rPr>
              <a:t>более 90 000 единиц </a:t>
            </a:r>
            <a:r>
              <a:rPr lang="ru-RU" sz="1600" b="1" dirty="0" smtClean="0">
                <a:solidFill>
                  <a:srgbClr val="003399"/>
                </a:solidFill>
              </a:rPr>
              <a:t> продукции в день. </a:t>
            </a:r>
          </a:p>
          <a:p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6280" y="2714622"/>
            <a:ext cx="4572000" cy="1400341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На фабрике в Гонконге расположено основное производство различных металлических </a:t>
            </a:r>
            <a:r>
              <a:rPr lang="ru-RU" b="1" dirty="0" smtClean="0">
                <a:solidFill>
                  <a:srgbClr val="003399"/>
                </a:solidFill>
              </a:rPr>
              <a:t>кнопок</a:t>
            </a:r>
            <a:r>
              <a:rPr lang="ru-RU" sz="1600" b="1" dirty="0" smtClean="0">
                <a:solidFill>
                  <a:srgbClr val="003399"/>
                </a:solidFill>
              </a:rPr>
              <a:t> для одежды и очень популярного среди рукодельников всего мира </a:t>
            </a:r>
            <a:r>
              <a:rPr lang="ru-RU" b="1" dirty="0" smtClean="0">
                <a:solidFill>
                  <a:srgbClr val="003399"/>
                </a:solidFill>
              </a:rPr>
              <a:t>гибкого лекала</a:t>
            </a:r>
            <a:r>
              <a:rPr lang="ru-RU" sz="1600" b="1" dirty="0" smtClean="0">
                <a:solidFill>
                  <a:srgbClr val="003399"/>
                </a:solidFill>
              </a:rPr>
              <a:t>.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 </a:t>
            </a:r>
            <a:endParaRPr lang="ru-RU" sz="1600" dirty="0"/>
          </a:p>
        </p:txBody>
      </p:sp>
      <p:pic>
        <p:nvPicPr>
          <p:cNvPr id="48130" name="Picture 2" descr="J:\С ЖЕСТКОГО ДИСКА\1-работа\реклама\2011\Конлига\Ателье\статья Хемлайн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5" y="2548449"/>
            <a:ext cx="1517671" cy="2023561"/>
          </a:xfrm>
          <a:prstGeom prst="rect">
            <a:avLst/>
          </a:prstGeom>
          <a:noFill/>
        </p:spPr>
      </p:pic>
      <p:pic>
        <p:nvPicPr>
          <p:cNvPr id="48132" name="Picture 4" descr="J:\С ЖЕСТКОГО ДИСКА\1-работа\реклама\2014\КОНЛИГА\АТЕЛЬЕ\лекало\21OUmjly5r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8" y="4500570"/>
            <a:ext cx="2381250" cy="1657350"/>
          </a:xfrm>
          <a:prstGeom prst="rect">
            <a:avLst/>
          </a:prstGeom>
          <a:noFill/>
        </p:spPr>
      </p:pic>
      <p:pic>
        <p:nvPicPr>
          <p:cNvPr id="48131" name="Picture 3" descr="J:\С ЖЕСТКОГО ДИСКА\1-работа\реклама\2014\КОНЛИГА\АТЕЛЬЕ\лекало\18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13546">
            <a:off x="5459344" y="4357700"/>
            <a:ext cx="1438275" cy="2160587"/>
          </a:xfrm>
          <a:prstGeom prst="rect">
            <a:avLst/>
          </a:prstGeom>
          <a:noFill/>
        </p:spPr>
      </p:pic>
      <p:pic>
        <p:nvPicPr>
          <p:cNvPr id="48136" name="Picture 8" descr="Кнопки пришивные металлическ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83306">
            <a:off x="2868786" y="5105437"/>
            <a:ext cx="1143008" cy="1550936"/>
          </a:xfrm>
          <a:prstGeom prst="rect">
            <a:avLst/>
          </a:prstGeom>
          <a:noFill/>
        </p:spPr>
      </p:pic>
      <p:pic>
        <p:nvPicPr>
          <p:cNvPr id="8" name="Рисунок 7" descr="Screen Shot 2015-03-25 at 9.42.46 AM.png"/>
          <p:cNvPicPr>
            <a:picLocks noChangeAspect="1"/>
          </p:cNvPicPr>
          <p:nvPr/>
        </p:nvPicPr>
        <p:blipFill>
          <a:blip r:embed="rId9" cstate="print"/>
          <a:srcRect l="7370" t="33079" r="62082" b="27096"/>
          <a:stretch>
            <a:fillRect/>
          </a:stretch>
        </p:blipFill>
        <p:spPr>
          <a:xfrm>
            <a:off x="2214546" y="3500438"/>
            <a:ext cx="1925720" cy="142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4012" y="3349593"/>
            <a:ext cx="2855976" cy="1027176"/>
          </a:xfrm>
        </p:spPr>
      </p:pic>
      <p:pic>
        <p:nvPicPr>
          <p:cNvPr id="4" name="Picture 1" descr="J:\ДАННЫЕ КОМПАНИЙ\hemline\презентация\data\IMG_3.jpg"/>
          <p:cNvPicPr>
            <a:picLocks noChangeAspect="1" noChangeArrowheads="1"/>
          </p:cNvPicPr>
          <p:nvPr/>
        </p:nvPicPr>
        <p:blipFill>
          <a:blip r:embed="rId3" cstate="print"/>
          <a:srcRect r="5732"/>
          <a:stretch>
            <a:fillRect/>
          </a:stretch>
        </p:blipFill>
        <p:spPr bwMode="auto">
          <a:xfrm>
            <a:off x="4" y="-24"/>
            <a:ext cx="9143996" cy="68580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5192" y="299143"/>
            <a:ext cx="2855976" cy="1027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1340768"/>
            <a:ext cx="5296860" cy="421394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8" name="Прямоугольник 12"/>
          <p:cNvSpPr/>
          <p:nvPr/>
        </p:nvSpPr>
        <p:spPr>
          <a:xfrm>
            <a:off x="2699792" y="5589241"/>
            <a:ext cx="5040560" cy="1323397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399"/>
                </a:solidFill>
              </a:rPr>
              <a:t>Инновационный забавный бренд </a:t>
            </a:r>
            <a:r>
              <a:rPr lang="en-US" sz="1600" b="1" dirty="0" smtClean="0">
                <a:solidFill>
                  <a:srgbClr val="003399"/>
                </a:solidFill>
              </a:rPr>
              <a:t>Sew tasty</a:t>
            </a:r>
            <a:endParaRPr lang="en-AU" sz="16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399"/>
                </a:solidFill>
              </a:rPr>
              <a:t>Новинки выходят каждый месяц</a:t>
            </a:r>
            <a:endParaRPr lang="en-AU" sz="16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399"/>
                </a:solidFill>
              </a:rPr>
              <a:t>Всегда предлагает купить что-то новое и волнующее покупателя</a:t>
            </a:r>
            <a:r>
              <a:rPr lang="en-AU" sz="1600" b="1" dirty="0" smtClean="0">
                <a:solidFill>
                  <a:srgbClr val="003399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399"/>
                </a:solidFill>
              </a:rPr>
              <a:t>Настоящая инновация компании</a:t>
            </a:r>
            <a:r>
              <a:rPr lang="en-AU" sz="1600" b="1" dirty="0" smtClean="0">
                <a:solidFill>
                  <a:srgbClr val="003399"/>
                </a:solidFill>
              </a:rPr>
              <a:t> Hemline</a:t>
            </a:r>
          </a:p>
        </p:txBody>
      </p:sp>
    </p:spTree>
    <p:extLst>
      <p:ext uri="{BB962C8B-B14F-4D97-AF65-F5344CB8AC3E}">
        <p14:creationId xmlns:p14="http://schemas.microsoft.com/office/powerpoint/2010/main" xmlns="" val="617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J:\ДАННЫЕ КОМПАНИЙ\hemline\презентация\data\IMG_1.jpg"/>
          <p:cNvPicPr>
            <a:picLocks noChangeAspect="1" noChangeArrowheads="1"/>
          </p:cNvPicPr>
          <p:nvPr/>
        </p:nvPicPr>
        <p:blipFill>
          <a:blip r:embed="rId3" cstate="print"/>
          <a:srcRect r="5892"/>
          <a:stretch>
            <a:fillRect/>
          </a:stretch>
        </p:blipFill>
        <p:spPr bwMode="auto">
          <a:xfrm>
            <a:off x="15512" y="0"/>
            <a:ext cx="9128488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35695" y="548680"/>
            <a:ext cx="6851105" cy="868958"/>
          </a:xfrm>
        </p:spPr>
        <p:txBody>
          <a:bodyPr/>
          <a:lstStyle/>
          <a:p>
            <a:r>
              <a:rPr lang="ru-RU" altLang="zh-HK" dirty="0" smtClean="0">
                <a:solidFill>
                  <a:schemeClr val="tx2"/>
                </a:solidFill>
              </a:rPr>
              <a:t>Консультант по продукции</a:t>
            </a:r>
            <a:endParaRPr lang="zh-HK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4028340"/>
            <a:ext cx="3889299" cy="2591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9457" y="1589501"/>
            <a:ext cx="2618487" cy="39277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2"/>
          <p:cNvSpPr/>
          <p:nvPr/>
        </p:nvSpPr>
        <p:spPr>
          <a:xfrm>
            <a:off x="4499992" y="1844825"/>
            <a:ext cx="4248472" cy="224672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b="1" dirty="0" smtClean="0">
                <a:solidFill>
                  <a:srgbClr val="003399"/>
                </a:solidFill>
              </a:rPr>
              <a:t>Joanne </a:t>
            </a:r>
            <a:r>
              <a:rPr lang="ru-RU" sz="1400" b="1" dirty="0" smtClean="0">
                <a:solidFill>
                  <a:srgbClr val="003399"/>
                </a:solidFill>
              </a:rPr>
              <a:t>(Англия)</a:t>
            </a:r>
            <a:endParaRPr lang="en-AU" sz="14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3399"/>
                </a:solidFill>
              </a:rPr>
              <a:t>Она опытный модельер,</a:t>
            </a:r>
            <a:endParaRPr lang="en-AU" sz="14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3399"/>
                </a:solidFill>
              </a:rPr>
              <a:t>а также сертифицированный мастер по шитью в Гонконге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3399"/>
                </a:solidFill>
              </a:rPr>
              <a:t>Помогает проводить консультации по продукции</a:t>
            </a:r>
            <a:r>
              <a:rPr lang="en-AU" sz="1400" b="1" dirty="0" smtClean="0">
                <a:solidFill>
                  <a:srgbClr val="003399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3399"/>
                </a:solidFill>
              </a:rPr>
              <a:t>Проводит тестирование продукции</a:t>
            </a:r>
            <a:endParaRPr lang="en-AU" sz="14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3399"/>
                </a:solidFill>
              </a:rPr>
              <a:t>Демонстрирует продукцию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 smtClean="0">
                <a:solidFill>
                  <a:srgbClr val="003399"/>
                </a:solidFill>
              </a:rPr>
              <a:t>Готовит пособия по продукции для отдела продаж и закупок</a:t>
            </a:r>
            <a:r>
              <a:rPr lang="en-AU" sz="1400" b="1" dirty="0" smtClean="0">
                <a:solidFill>
                  <a:srgbClr val="003399"/>
                </a:solidFill>
              </a:rPr>
              <a:t> HTL</a:t>
            </a:r>
          </a:p>
        </p:txBody>
      </p:sp>
    </p:spTree>
    <p:extLst>
      <p:ext uri="{BB962C8B-B14F-4D97-AF65-F5344CB8AC3E}">
        <p14:creationId xmlns:p14="http://schemas.microsoft.com/office/powerpoint/2010/main" xmlns="" val="263505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J:\ДАННЫЕ КОМПАНИЙ\hemline\презентация\data\IMG_1.jpg"/>
          <p:cNvPicPr>
            <a:picLocks noChangeAspect="1" noChangeArrowheads="1"/>
          </p:cNvPicPr>
          <p:nvPr/>
        </p:nvPicPr>
        <p:blipFill>
          <a:blip r:embed="rId3" cstate="print"/>
          <a:srcRect r="5892"/>
          <a:stretch>
            <a:fillRect/>
          </a:stretch>
        </p:blipFill>
        <p:spPr bwMode="auto">
          <a:xfrm>
            <a:off x="0" y="0"/>
            <a:ext cx="9128488" cy="6858000"/>
          </a:xfrm>
          <a:prstGeom prst="rect">
            <a:avLst/>
          </a:prstGeom>
          <a:noFill/>
        </p:spPr>
      </p:pic>
      <p:sp>
        <p:nvSpPr>
          <p:cNvPr id="12" name="Прямоугольник 12"/>
          <p:cNvSpPr/>
          <p:nvPr/>
        </p:nvSpPr>
        <p:spPr>
          <a:xfrm>
            <a:off x="4211960" y="1822214"/>
            <a:ext cx="4852009" cy="304694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b="1" dirty="0" smtClean="0">
                <a:solidFill>
                  <a:srgbClr val="003399"/>
                </a:solidFill>
              </a:rPr>
              <a:t>Wendy Gardener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399"/>
                </a:solidFill>
              </a:rPr>
              <a:t>В течение многих лет является международным автором различных книг по шитью, известных во всем мире</a:t>
            </a:r>
            <a:endParaRPr lang="en-AU" sz="16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399"/>
                </a:solidFill>
              </a:rPr>
              <a:t>Работает эксклюзивно для компании </a:t>
            </a:r>
            <a:r>
              <a:rPr lang="en-AU" sz="1600" b="1" dirty="0" smtClean="0">
                <a:solidFill>
                  <a:srgbClr val="003399"/>
                </a:solidFill>
              </a:rPr>
              <a:t>Hemline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399"/>
                </a:solidFill>
              </a:rPr>
              <a:t>На протяжении последних 24 месяцев она проводит тестирование продукции </a:t>
            </a:r>
            <a:r>
              <a:rPr lang="en-US" sz="1600" b="1" dirty="0" smtClean="0">
                <a:solidFill>
                  <a:srgbClr val="003399"/>
                </a:solidFill>
              </a:rPr>
              <a:t>H</a:t>
            </a:r>
            <a:r>
              <a:rPr lang="en-AU" sz="1600" b="1" dirty="0" err="1" smtClean="0">
                <a:solidFill>
                  <a:srgbClr val="003399"/>
                </a:solidFill>
              </a:rPr>
              <a:t>emline</a:t>
            </a:r>
            <a:endParaRPr lang="en-AU" sz="16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399"/>
                </a:solidFill>
              </a:rPr>
              <a:t>Помогает улучшить инструкции к продукции</a:t>
            </a:r>
            <a:endParaRPr lang="en-AU" sz="16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003399"/>
                </a:solidFill>
              </a:rPr>
              <a:t>Демонстрирует продукцию </a:t>
            </a:r>
            <a:r>
              <a:rPr lang="en-AU" sz="1600" b="1" dirty="0" smtClean="0">
                <a:solidFill>
                  <a:srgbClr val="003399"/>
                </a:solidFill>
              </a:rPr>
              <a:t>Hemline</a:t>
            </a:r>
            <a:r>
              <a:rPr lang="ru-RU" sz="1600" b="1" dirty="0" smtClean="0">
                <a:solidFill>
                  <a:srgbClr val="003399"/>
                </a:solidFill>
              </a:rPr>
              <a:t> на канале</a:t>
            </a:r>
            <a:r>
              <a:rPr lang="en-AU" sz="1600" b="1" dirty="0" smtClean="0">
                <a:solidFill>
                  <a:srgbClr val="003399"/>
                </a:solidFill>
              </a:rPr>
              <a:t> Hemline </a:t>
            </a:r>
            <a:r>
              <a:rPr lang="en-AU" sz="1600" b="1" dirty="0" err="1" smtClean="0">
                <a:solidFill>
                  <a:srgbClr val="003399"/>
                </a:solidFill>
              </a:rPr>
              <a:t>Youtube</a:t>
            </a:r>
            <a:endParaRPr lang="en-AU" sz="16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b="1" dirty="0" smtClean="0">
              <a:solidFill>
                <a:srgbClr val="003399"/>
              </a:solidFill>
            </a:endParaRPr>
          </a:p>
          <a:p>
            <a:endParaRPr lang="en-AU" sz="1600" b="1" dirty="0">
              <a:solidFill>
                <a:srgbClr val="00339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6652" y="4935413"/>
            <a:ext cx="1435972" cy="1864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3561" y="4917629"/>
            <a:ext cx="1827200" cy="182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1698" y="4944292"/>
            <a:ext cx="3502750" cy="1802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348297"/>
            <a:ext cx="2342058" cy="3524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zh-HK" dirty="0" smtClean="0">
                <a:solidFill>
                  <a:schemeClr val="tx2"/>
                </a:solidFill>
              </a:rPr>
              <a:t>Внешние ресурсы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5970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J:\ДАННЫЕ КОМПАНИЙ\hemline\презентация\data\IMG_1.jpg"/>
          <p:cNvPicPr>
            <a:picLocks noChangeAspect="1" noChangeArrowheads="1"/>
          </p:cNvPicPr>
          <p:nvPr/>
        </p:nvPicPr>
        <p:blipFill>
          <a:blip r:embed="rId3" cstate="print"/>
          <a:srcRect r="5892"/>
          <a:stretch>
            <a:fillRect/>
          </a:stretch>
        </p:blipFill>
        <p:spPr bwMode="auto">
          <a:xfrm>
            <a:off x="0" y="0"/>
            <a:ext cx="9128488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zh-HK" dirty="0" smtClean="0">
                <a:solidFill>
                  <a:schemeClr val="tx2"/>
                </a:solidFill>
              </a:rPr>
              <a:t>   </a:t>
            </a:r>
            <a:r>
              <a:rPr lang="ru-RU" altLang="zh-HK" sz="4000" dirty="0" smtClean="0">
                <a:solidFill>
                  <a:schemeClr val="tx2"/>
                </a:solidFill>
              </a:rPr>
              <a:t>Положительная проблема</a:t>
            </a:r>
            <a:endParaRPr lang="zh-HK" altLang="en-US" sz="4000" dirty="0"/>
          </a:p>
        </p:txBody>
      </p:sp>
      <p:sp>
        <p:nvSpPr>
          <p:cNvPr id="12" name="Прямоугольник 12"/>
          <p:cNvSpPr/>
          <p:nvPr/>
        </p:nvSpPr>
        <p:spPr>
          <a:xfrm>
            <a:off x="2483768" y="1844824"/>
            <a:ext cx="4852009" cy="409338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b="1" dirty="0" smtClean="0">
                <a:solidFill>
                  <a:srgbClr val="003399"/>
                </a:solidFill>
              </a:rPr>
              <a:t>Gela </a:t>
            </a:r>
            <a:r>
              <a:rPr lang="ru-RU" sz="2000" b="1" dirty="0" smtClean="0">
                <a:solidFill>
                  <a:srgbClr val="003399"/>
                </a:solidFill>
              </a:rPr>
              <a:t>и</a:t>
            </a:r>
            <a:r>
              <a:rPr lang="en-AU" sz="2000" b="1" dirty="0" smtClean="0">
                <a:solidFill>
                  <a:srgbClr val="003399"/>
                </a:solidFill>
              </a:rPr>
              <a:t> Hemline</a:t>
            </a:r>
            <a:r>
              <a:rPr lang="ru-RU" sz="2000" b="1" dirty="0" smtClean="0">
                <a:solidFill>
                  <a:srgbClr val="003399"/>
                </a:solidFill>
              </a:rPr>
              <a:t> успешно работают </a:t>
            </a:r>
            <a:r>
              <a:rPr lang="ru-RU" sz="2000" b="1" dirty="0" smtClean="0">
                <a:solidFill>
                  <a:srgbClr val="003399"/>
                </a:solidFill>
              </a:rPr>
              <a:t>вместе. </a:t>
            </a:r>
            <a:endParaRPr lang="en-AU" sz="20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99"/>
                </a:solidFill>
              </a:rPr>
              <a:t>Последние 4 </a:t>
            </a:r>
            <a:r>
              <a:rPr lang="ru-RU" sz="2000" b="1" smtClean="0">
                <a:solidFill>
                  <a:srgbClr val="003399"/>
                </a:solidFill>
              </a:rPr>
              <a:t>года интерес </a:t>
            </a:r>
            <a:r>
              <a:rPr lang="ru-RU" sz="2000" b="1" dirty="0" smtClean="0">
                <a:solidFill>
                  <a:srgbClr val="003399"/>
                </a:solidFill>
              </a:rPr>
              <a:t>вызывает тот факт, что компанию</a:t>
            </a:r>
            <a:r>
              <a:rPr lang="en-AU" sz="2000" b="1" dirty="0" smtClean="0">
                <a:solidFill>
                  <a:srgbClr val="003399"/>
                </a:solidFill>
              </a:rPr>
              <a:t> Hemline</a:t>
            </a:r>
            <a:r>
              <a:rPr lang="ru-RU" sz="2000" b="1" dirty="0" smtClean="0">
                <a:solidFill>
                  <a:srgbClr val="003399"/>
                </a:solidFill>
              </a:rPr>
              <a:t> так явно копируют </a:t>
            </a:r>
            <a:r>
              <a:rPr lang="en-AU" altLang="zh-HK" sz="2000" b="1" dirty="0" smtClean="0">
                <a:solidFill>
                  <a:srgbClr val="003399"/>
                </a:solidFill>
              </a:rPr>
              <a:t>(</a:t>
            </a:r>
            <a:r>
              <a:rPr lang="ru-RU" altLang="zh-HK" sz="2000" b="1" dirty="0" smtClean="0">
                <a:solidFill>
                  <a:srgbClr val="003399"/>
                </a:solidFill>
              </a:rPr>
              <a:t>это делается открыто и без стеснения) </a:t>
            </a:r>
            <a:r>
              <a:rPr lang="ru-RU" sz="2000" b="1" dirty="0" smtClean="0">
                <a:solidFill>
                  <a:srgbClr val="003399"/>
                </a:solidFill>
              </a:rPr>
              <a:t>только в России</a:t>
            </a:r>
            <a:endParaRPr lang="en-AU" sz="20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99"/>
                </a:solidFill>
              </a:rPr>
              <a:t>Мы не боимся этого</a:t>
            </a:r>
            <a:r>
              <a:rPr lang="en-AU" sz="2000" b="1" dirty="0" smtClean="0">
                <a:solidFill>
                  <a:srgbClr val="003399"/>
                </a:solidFill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99"/>
                </a:solidFill>
              </a:rPr>
              <a:t>Наш отдел НИОКР работает на фабрике  круглосуточно с целью разработки лидирующей на рынке продукции и концепции современной упаковки</a:t>
            </a:r>
            <a:endParaRPr lang="en-AU" sz="20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99"/>
                </a:solidFill>
              </a:rPr>
              <a:t>Мы  показываем направление,  они следуют за нами</a:t>
            </a:r>
            <a:r>
              <a:rPr lang="en-AU" sz="2000" b="1" dirty="0" smtClean="0">
                <a:solidFill>
                  <a:srgbClr val="003399"/>
                </a:solidFill>
              </a:rPr>
              <a:t>…</a:t>
            </a:r>
            <a:endParaRPr lang="en-AU" sz="20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456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J:\ДАННЫЕ КОМПАНИЙ\hemline\презентация\data\IMG_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5" y="274638"/>
            <a:ext cx="7211145" cy="850106"/>
          </a:xfrm>
        </p:spPr>
        <p:txBody>
          <a:bodyPr>
            <a:normAutofit/>
          </a:bodyPr>
          <a:lstStyle/>
          <a:p>
            <a:r>
              <a:rPr lang="ru-RU" altLang="zh-HK" sz="3200" dirty="0" smtClean="0">
                <a:solidFill>
                  <a:schemeClr val="tx2"/>
                </a:solidFill>
              </a:rPr>
              <a:t>Новая упаковка </a:t>
            </a:r>
            <a:r>
              <a:rPr lang="en-AU" altLang="zh-HK" sz="3200" dirty="0" smtClean="0">
                <a:solidFill>
                  <a:schemeClr val="tx2"/>
                </a:solidFill>
              </a:rPr>
              <a:t>Hemline</a:t>
            </a:r>
            <a:endParaRPr lang="zh-HK" alt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417638"/>
            <a:ext cx="3384376" cy="13843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4328" y="404664"/>
            <a:ext cx="597408" cy="597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5709" y="1412776"/>
            <a:ext cx="3824220" cy="5184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12"/>
          <p:cNvSpPr/>
          <p:nvPr/>
        </p:nvSpPr>
        <p:spPr>
          <a:xfrm>
            <a:off x="1331641" y="2996952"/>
            <a:ext cx="4248472" cy="3693276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3399"/>
                </a:solidFill>
              </a:rPr>
              <a:t>Новый логотип бренда и новый символ</a:t>
            </a:r>
            <a:endParaRPr lang="en-AU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3399"/>
                </a:solidFill>
              </a:rPr>
              <a:t>Создаем узнаваемость бренда и его индивидуальность</a:t>
            </a:r>
            <a:endParaRPr lang="en-AU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3399"/>
                </a:solidFill>
              </a:rPr>
              <a:t>Усложненный</a:t>
            </a:r>
            <a:r>
              <a:rPr lang="en-AU" b="1" dirty="0" smtClean="0">
                <a:solidFill>
                  <a:srgbClr val="003399"/>
                </a:solidFill>
              </a:rPr>
              <a:t>,</a:t>
            </a:r>
            <a:r>
              <a:rPr lang="ru-RU" b="1" dirty="0" smtClean="0">
                <a:solidFill>
                  <a:srgbClr val="003399"/>
                </a:solidFill>
              </a:rPr>
              <a:t>современный дизайн, ориентированный на рынок</a:t>
            </a:r>
            <a:endParaRPr lang="en-AU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3399"/>
                </a:solidFill>
              </a:rPr>
              <a:t>На каждой упаковке есть </a:t>
            </a:r>
            <a:r>
              <a:rPr lang="en-US" b="1" dirty="0" smtClean="0">
                <a:solidFill>
                  <a:srgbClr val="003399"/>
                </a:solidFill>
              </a:rPr>
              <a:t>web </a:t>
            </a:r>
            <a:r>
              <a:rPr lang="ru-RU" b="1" dirty="0" smtClean="0">
                <a:solidFill>
                  <a:srgbClr val="003399"/>
                </a:solidFill>
              </a:rPr>
              <a:t>ссылка и  </a:t>
            </a:r>
            <a:r>
              <a:rPr lang="en-US" b="1" dirty="0" smtClean="0">
                <a:solidFill>
                  <a:srgbClr val="003399"/>
                </a:solidFill>
              </a:rPr>
              <a:t>QR-</a:t>
            </a:r>
            <a:r>
              <a:rPr lang="ru-RU" b="1" dirty="0" smtClean="0">
                <a:solidFill>
                  <a:srgbClr val="003399"/>
                </a:solidFill>
              </a:rPr>
              <a:t>код, которые ведут на один единственный сайт для покупателей компании </a:t>
            </a:r>
            <a:r>
              <a:rPr lang="en-AU" b="1" dirty="0" smtClean="0">
                <a:solidFill>
                  <a:srgbClr val="003399"/>
                </a:solidFill>
              </a:rPr>
              <a:t>Hemline </a:t>
            </a:r>
            <a:r>
              <a:rPr lang="en-AU" b="1" dirty="0" smtClean="0">
                <a:solidFill>
                  <a:srgbClr val="003399"/>
                </a:solidFill>
                <a:hlinkClick r:id="rId6"/>
              </a:rPr>
              <a:t>www.hemline.com</a:t>
            </a:r>
            <a:endParaRPr lang="en-AU" b="1" dirty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3399"/>
                </a:solidFill>
              </a:rPr>
              <a:t>К июлю </a:t>
            </a:r>
            <a:r>
              <a:rPr lang="en-AU" b="1" dirty="0" smtClean="0">
                <a:solidFill>
                  <a:srgbClr val="003399"/>
                </a:solidFill>
              </a:rPr>
              <a:t>2016, </a:t>
            </a:r>
            <a:r>
              <a:rPr lang="ru-RU" b="1" dirty="0" smtClean="0">
                <a:solidFill>
                  <a:srgbClr val="003399"/>
                </a:solidFill>
              </a:rPr>
              <a:t>новая измененная упаковка и более 100 видов продукции появятся на вашем рынке</a:t>
            </a:r>
            <a:endParaRPr lang="en-AU" b="1" dirty="0" smtClean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925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J:\ДАННЫЕ КОМПАНИЙ\hemline\презентация\data\IMG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3" y="274638"/>
            <a:ext cx="6419057" cy="706090"/>
          </a:xfrm>
        </p:spPr>
        <p:txBody>
          <a:bodyPr>
            <a:normAutofit fontScale="90000"/>
          </a:bodyPr>
          <a:lstStyle/>
          <a:p>
            <a:r>
              <a:rPr lang="ru-RU" altLang="zh-HK" dirty="0" smtClean="0">
                <a:solidFill>
                  <a:schemeClr val="tx2"/>
                </a:solidFill>
              </a:rPr>
              <a:t>Новая упаковка </a:t>
            </a:r>
            <a:r>
              <a:rPr lang="en-AU" altLang="zh-HK" dirty="0" smtClean="0">
                <a:solidFill>
                  <a:schemeClr val="tx2"/>
                </a:solidFill>
              </a:rPr>
              <a:t>Hemline</a:t>
            </a:r>
            <a:endParaRPr lang="zh-HK" alt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332656"/>
            <a:ext cx="597408" cy="597408"/>
          </a:xfrm>
          <a:prstGeom prst="rect">
            <a:avLst/>
          </a:prstGeom>
        </p:spPr>
      </p:pic>
      <p:sp>
        <p:nvSpPr>
          <p:cNvPr id="10" name="Прямоугольник 12"/>
          <p:cNvSpPr/>
          <p:nvPr/>
        </p:nvSpPr>
        <p:spPr>
          <a:xfrm>
            <a:off x="2003741" y="5750508"/>
            <a:ext cx="6432659" cy="830954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3399"/>
                </a:solidFill>
              </a:rPr>
              <a:t>Ясная и понятная презентация продукта</a:t>
            </a:r>
            <a:endParaRPr lang="en-AU" sz="12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b="1" dirty="0" smtClean="0">
                <a:solidFill>
                  <a:srgbClr val="003399"/>
                </a:solidFill>
              </a:rPr>
              <a:t>Основные преимущества продукции на  лицевой стороне упаковки помогут потребителям легко узнать продукт компании </a:t>
            </a:r>
            <a:r>
              <a:rPr lang="en-US" sz="1200" b="1" dirty="0" smtClean="0">
                <a:solidFill>
                  <a:srgbClr val="003399"/>
                </a:solidFill>
              </a:rPr>
              <a:t>Hemline</a:t>
            </a:r>
            <a:r>
              <a:rPr lang="ru-RU" sz="1200" b="1" dirty="0" smtClean="0">
                <a:solidFill>
                  <a:srgbClr val="003399"/>
                </a:solidFill>
              </a:rPr>
              <a:t> на полках магазина</a:t>
            </a:r>
            <a:endParaRPr lang="en-AU" sz="1200" b="1" dirty="0" smtClean="0">
              <a:solidFill>
                <a:srgbClr val="00339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b="1" dirty="0" smtClean="0">
                <a:solidFill>
                  <a:srgbClr val="003399"/>
                </a:solidFill>
              </a:rPr>
              <a:t>100% </a:t>
            </a:r>
            <a:r>
              <a:rPr lang="ru-RU" sz="1200" b="1" dirty="0" smtClean="0">
                <a:solidFill>
                  <a:srgbClr val="003399"/>
                </a:solidFill>
              </a:rPr>
              <a:t>разработка для Российского рынка</a:t>
            </a:r>
            <a:endParaRPr lang="en-AU" sz="1200" b="1" dirty="0" smtClean="0">
              <a:solidFill>
                <a:srgbClr val="00339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33523" y="1242279"/>
            <a:ext cx="1254901" cy="2038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3591" y="3302236"/>
            <a:ext cx="1062825" cy="24981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3567" y="1246852"/>
            <a:ext cx="1254901" cy="20381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3635" y="3306809"/>
            <a:ext cx="1062825" cy="2498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6491" y="1268760"/>
            <a:ext cx="1497437" cy="2002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8386" y="1268760"/>
            <a:ext cx="1497437" cy="2002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7890" y="3321716"/>
            <a:ext cx="1453609" cy="2434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13188" y="3321717"/>
            <a:ext cx="1453609" cy="2434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3519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 descr="J:\ДАННЫЕ КОМПАНИЙ\hemline\презентация\data\IMG_1.jpg"/>
          <p:cNvPicPr>
            <a:picLocks noChangeAspect="1" noChangeArrowheads="1"/>
          </p:cNvPicPr>
          <p:nvPr/>
        </p:nvPicPr>
        <p:blipFill>
          <a:blip r:embed="rId3" cstate="print"/>
          <a:srcRect r="5892"/>
          <a:stretch>
            <a:fillRect/>
          </a:stretch>
        </p:blipFill>
        <p:spPr bwMode="auto">
          <a:xfrm>
            <a:off x="15512" y="0"/>
            <a:ext cx="9128488" cy="6858000"/>
          </a:xfrm>
          <a:prstGeom prst="rect">
            <a:avLst/>
          </a:prstGeom>
          <a:noFill/>
        </p:spPr>
      </p:pic>
      <p:pic>
        <p:nvPicPr>
          <p:cNvPr id="52231" name="Picture 7" descr="J:\С ЖЕСТКОГО ДИСКА\1-работа\реклама\2014\КОНЛИГА\АТЕЛЬЕ\лекало\NL4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8886">
            <a:off x="7482798" y="3138487"/>
            <a:ext cx="1256786" cy="3466757"/>
          </a:xfrm>
          <a:prstGeom prst="rect">
            <a:avLst/>
          </a:prstGeom>
          <a:noFill/>
        </p:spPr>
      </p:pic>
      <p:pic>
        <p:nvPicPr>
          <p:cNvPr id="52230" name="Picture 6" descr="J:\С ЖЕСТКОГО ДИСКА\1-работа\реклама\2011\Конлига\Ателье\статья Хемлайн\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882779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7084" y="2714628"/>
            <a:ext cx="6491064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3399"/>
                </a:solidFill>
              </a:rPr>
              <a:t>БЛАГОДАРИМ </a:t>
            </a:r>
            <a:br>
              <a:rPr lang="ru-RU" sz="3600" b="1" dirty="0" smtClean="0">
                <a:solidFill>
                  <a:srgbClr val="003399"/>
                </a:solidFill>
              </a:rPr>
            </a:br>
            <a:r>
              <a:rPr lang="ru-RU" sz="3600" b="1" dirty="0" smtClean="0">
                <a:solidFill>
                  <a:srgbClr val="003399"/>
                </a:solidFill>
              </a:rPr>
              <a:t>ЗА ВНИМАНИЕ!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52227" name="Picture 3" descr="J:\С ЖЕСТКОГО ДИСКА\1-работа\буклеты\МАСТЕР-КЛАССЫ\LINK\статья Хемлайн\s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71414"/>
            <a:ext cx="2320479" cy="1785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012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J:\ДАННЫЕ КОМПАНИЙ\hemline\презентация\data\IMG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5928" y="0"/>
            <a:ext cx="9700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-142900"/>
            <a:ext cx="8686800" cy="939784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>
                <a:solidFill>
                  <a:srgbClr val="FF99FF"/>
                </a:solidFill>
              </a:rPr>
              <a:t>Новые производственные мощности!</a:t>
            </a:r>
            <a:endParaRPr lang="ru-RU" sz="3200" dirty="0">
              <a:solidFill>
                <a:srgbClr val="FF99FF"/>
              </a:solidFill>
            </a:endParaRPr>
          </a:p>
        </p:txBody>
      </p:sp>
      <p:pic>
        <p:nvPicPr>
          <p:cNvPr id="13" name="Рисунок 12" descr="Screen Shot 2015-03-25 at 9.42.20 AM.png"/>
          <p:cNvPicPr>
            <a:picLocks noChangeAspect="1"/>
          </p:cNvPicPr>
          <p:nvPr/>
        </p:nvPicPr>
        <p:blipFill>
          <a:blip r:embed="rId4" cstate="print"/>
          <a:srcRect l="42518" t="22829" r="1721" b="4087"/>
          <a:stretch>
            <a:fillRect/>
          </a:stretch>
        </p:blipFill>
        <p:spPr>
          <a:xfrm>
            <a:off x="1214415" y="2357430"/>
            <a:ext cx="3000396" cy="22108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71670" y="1142988"/>
            <a:ext cx="7215238" cy="1846617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FF33CC"/>
                </a:solidFill>
              </a:rPr>
              <a:t>РАСШИРЕНИЕ ПРОИЗВОДСТВА | 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С 2008 года компания </a:t>
            </a:r>
            <a:r>
              <a:rPr lang="en-US" altLang="zh-TW" sz="1600" b="1" dirty="0" smtClean="0">
                <a:solidFill>
                  <a:srgbClr val="003399"/>
                </a:solidFill>
              </a:rPr>
              <a:t>HTL 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владеет фабрикой </a:t>
            </a:r>
            <a:r>
              <a:rPr lang="ru-RU" sz="3200" b="1" dirty="0" smtClean="0">
                <a:solidFill>
                  <a:srgbClr val="003399"/>
                </a:solidFill>
              </a:rPr>
              <a:t>площадью 10 000 квадратных метров </a:t>
            </a: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в Китае, на которой производят и упаковывают основной ассортимент </a:t>
            </a:r>
            <a:r>
              <a:rPr lang="en-US" altLang="zh-TW" sz="1600" b="1" dirty="0" smtClean="0">
                <a:solidFill>
                  <a:srgbClr val="003399"/>
                </a:solidFill>
              </a:rPr>
              <a:t>HEMLINE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: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 </a:t>
            </a:r>
          </a:p>
          <a:p>
            <a:endParaRPr lang="ru-RU" dirty="0">
              <a:solidFill>
                <a:srgbClr val="003399"/>
              </a:solidFill>
            </a:endParaRPr>
          </a:p>
        </p:txBody>
      </p:sp>
      <p:pic>
        <p:nvPicPr>
          <p:cNvPr id="7" name="Рисунок 6" descr="Screen Shot 2015-03-25 at 9.42.46 AM.png"/>
          <p:cNvPicPr>
            <a:picLocks noChangeAspect="1"/>
          </p:cNvPicPr>
          <p:nvPr/>
        </p:nvPicPr>
        <p:blipFill>
          <a:blip r:embed="rId5" cstate="print"/>
          <a:srcRect l="73393" t="64246" r="1971" b="2855"/>
          <a:stretch>
            <a:fillRect/>
          </a:stretch>
        </p:blipFill>
        <p:spPr>
          <a:xfrm>
            <a:off x="785787" y="4714890"/>
            <a:ext cx="2203298" cy="167450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57752" y="2357996"/>
            <a:ext cx="4429156" cy="3862553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altLang="zh-TW" sz="1600" b="1" dirty="0" smtClean="0">
                <a:solidFill>
                  <a:srgbClr val="003399"/>
                </a:solidFill>
              </a:rPr>
              <a:t>пластиковые органайзеры, булавки, </a:t>
            </a: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иглы для ручного и машинного шитья, </a:t>
            </a: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шпули для мулине, мат для аппликаций,</a:t>
            </a: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металлические кнопки и люверсы , </a:t>
            </a: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линейки для </a:t>
            </a:r>
            <a:r>
              <a:rPr lang="ru-RU" altLang="zh-TW" sz="1600" b="1" dirty="0" err="1" smtClean="0">
                <a:solidFill>
                  <a:srgbClr val="003399"/>
                </a:solidFill>
              </a:rPr>
              <a:t>пэчворка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, </a:t>
            </a:r>
            <a:r>
              <a:rPr lang="ru-RU" altLang="zh-TW" sz="1600" b="1" dirty="0" err="1" smtClean="0">
                <a:solidFill>
                  <a:srgbClr val="003399"/>
                </a:solidFill>
              </a:rPr>
              <a:t>подплечники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, </a:t>
            </a: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шпульки, джинсовые заплатки, полукольца, </a:t>
            </a: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пуговицы для обтягивания, </a:t>
            </a: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масло для швейных машин, клей, наперстки, лекала для </a:t>
            </a:r>
            <a:r>
              <a:rPr lang="ru-RU" altLang="zh-TW" sz="1600" b="1" dirty="0" err="1" smtClean="0">
                <a:solidFill>
                  <a:srgbClr val="003399"/>
                </a:solidFill>
              </a:rPr>
              <a:t>пэчворка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, магнитные игольницы, чашечки для </a:t>
            </a:r>
            <a:r>
              <a:rPr lang="ru-RU" altLang="zh-TW" sz="1600" b="1" dirty="0" err="1" smtClean="0">
                <a:solidFill>
                  <a:srgbClr val="003399"/>
                </a:solidFill>
              </a:rPr>
              <a:t>бюстье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 и купальников, </a:t>
            </a:r>
            <a:r>
              <a:rPr lang="ru-RU" altLang="zh-TW" sz="1600" b="1" dirty="0" err="1" smtClean="0">
                <a:solidFill>
                  <a:srgbClr val="003399"/>
                </a:solidFill>
              </a:rPr>
              <a:t>хангеры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, сантиметры, </a:t>
            </a:r>
            <a:r>
              <a:rPr lang="ru-RU" altLang="zh-TW" sz="1600" b="1" dirty="0" err="1" smtClean="0">
                <a:solidFill>
                  <a:srgbClr val="003399"/>
                </a:solidFill>
              </a:rPr>
              <a:t>вспарыватели</a:t>
            </a:r>
            <a:r>
              <a:rPr lang="ru-RU" altLang="zh-TW" sz="1600" b="1" dirty="0" smtClean="0">
                <a:solidFill>
                  <a:srgbClr val="003399"/>
                </a:solidFill>
              </a:rPr>
              <a:t>, ножницы, </a:t>
            </a: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крючки и петли металлические, </a:t>
            </a: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эластичная тесьма, маркеры, липучка, швейные и дорожные наборы, </a:t>
            </a:r>
          </a:p>
          <a:p>
            <a:r>
              <a:rPr lang="ru-RU" altLang="zh-TW" sz="1600" b="1" dirty="0" smtClean="0">
                <a:solidFill>
                  <a:srgbClr val="003399"/>
                </a:solidFill>
              </a:rPr>
              <a:t>сумки для швейных машин</a:t>
            </a:r>
            <a:endParaRPr lang="ru-RU" altLang="zh-TW" sz="1600" b="1" dirty="0">
              <a:solidFill>
                <a:srgbClr val="003399"/>
              </a:solidFill>
            </a:endParaRPr>
          </a:p>
        </p:txBody>
      </p:sp>
      <p:pic>
        <p:nvPicPr>
          <p:cNvPr id="10" name="Рисунок 9" descr="Screen Shot 2015-03-25 at 9.42.46 AM.png"/>
          <p:cNvPicPr>
            <a:picLocks noChangeAspect="1"/>
          </p:cNvPicPr>
          <p:nvPr/>
        </p:nvPicPr>
        <p:blipFill>
          <a:blip r:embed="rId5" cstate="print"/>
          <a:srcRect l="40874" t="50394" r="28578" b="13244"/>
          <a:stretch>
            <a:fillRect/>
          </a:stretch>
        </p:blipFill>
        <p:spPr>
          <a:xfrm>
            <a:off x="2786050" y="3929068"/>
            <a:ext cx="1857388" cy="1258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J:\ДАННЫЕ КОМПАНИЙ\hemline\презентация\data\IMG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-20"/>
            <a:ext cx="9033678" cy="1143000"/>
          </a:xfrm>
        </p:spPr>
        <p:txBody>
          <a:bodyPr>
            <a:noAutofit/>
          </a:bodyPr>
          <a:lstStyle/>
          <a:p>
            <a:pPr algn="r"/>
            <a:r>
              <a:rPr lang="ru-RU" sz="3100" b="1" dirty="0">
                <a:solidFill>
                  <a:srgbClr val="FF99FF"/>
                </a:solidFill>
              </a:rPr>
              <a:t>Производим на лучших фабриках мира!</a:t>
            </a:r>
            <a:br>
              <a:rPr lang="ru-RU" sz="3100" b="1" dirty="0">
                <a:solidFill>
                  <a:srgbClr val="FF99FF"/>
                </a:solidFill>
              </a:rPr>
            </a:br>
            <a:endParaRPr lang="ru-RU" sz="3100" dirty="0">
              <a:solidFill>
                <a:srgbClr val="FF99FF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714482" y="1887577"/>
            <a:ext cx="7215238" cy="3970275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b="1" dirty="0" smtClean="0">
                <a:solidFill>
                  <a:srgbClr val="FF33CC"/>
                </a:solidFill>
              </a:rPr>
              <a:t>АВСТРАЛИЯ | </a:t>
            </a:r>
            <a:r>
              <a:rPr lang="ru-RU" b="1" dirty="0" smtClean="0">
                <a:solidFill>
                  <a:srgbClr val="003399"/>
                </a:solidFill>
              </a:rPr>
              <a:t>Эластичная тесьма;</a:t>
            </a:r>
          </a:p>
          <a:p>
            <a:endParaRPr lang="ru-RU" b="1" dirty="0" smtClean="0">
              <a:solidFill>
                <a:srgbClr val="003399"/>
              </a:solidFill>
            </a:endParaRPr>
          </a:p>
          <a:p>
            <a:r>
              <a:rPr lang="ru-RU" b="1" dirty="0" smtClean="0">
                <a:solidFill>
                  <a:srgbClr val="FF33CC"/>
                </a:solidFill>
              </a:rPr>
              <a:t>ИНДИЯ | </a:t>
            </a:r>
            <a:r>
              <a:rPr lang="ru-RU" b="1" dirty="0" smtClean="0">
                <a:solidFill>
                  <a:srgbClr val="003399"/>
                </a:solidFill>
              </a:rPr>
              <a:t>Иглы для ручного машинного  шитья, кнопки пришивные металлические, крючки и петли металлические;</a:t>
            </a:r>
          </a:p>
          <a:p>
            <a:endParaRPr lang="ru-RU" b="1" dirty="0" smtClean="0">
              <a:solidFill>
                <a:srgbClr val="FF33CC"/>
              </a:solidFill>
            </a:endParaRPr>
          </a:p>
          <a:p>
            <a:r>
              <a:rPr lang="ru-RU" b="1" dirty="0" smtClean="0">
                <a:solidFill>
                  <a:srgbClr val="FF33CC"/>
                </a:solidFill>
              </a:rPr>
              <a:t>ИТАЛИЯ | </a:t>
            </a:r>
            <a:r>
              <a:rPr lang="ru-RU" b="1" dirty="0" smtClean="0">
                <a:solidFill>
                  <a:srgbClr val="003399"/>
                </a:solidFill>
              </a:rPr>
              <a:t>Ножницы;</a:t>
            </a:r>
          </a:p>
          <a:p>
            <a:endParaRPr lang="ru-RU" b="1" dirty="0" smtClean="0">
              <a:solidFill>
                <a:srgbClr val="FF33CC"/>
              </a:solidFill>
            </a:endParaRPr>
          </a:p>
          <a:p>
            <a:r>
              <a:rPr lang="ru-RU" b="1" dirty="0" smtClean="0">
                <a:solidFill>
                  <a:srgbClr val="FF33CC"/>
                </a:solidFill>
              </a:rPr>
              <a:t>ЯПОНИЯ | </a:t>
            </a:r>
            <a:r>
              <a:rPr lang="ru-RU" b="1" dirty="0" smtClean="0">
                <a:solidFill>
                  <a:srgbClr val="003399"/>
                </a:solidFill>
              </a:rPr>
              <a:t>Маркеры, шпульки для швейных машин;</a:t>
            </a:r>
          </a:p>
          <a:p>
            <a:endParaRPr lang="ru-RU" b="1" dirty="0" smtClean="0">
              <a:solidFill>
                <a:srgbClr val="FF33CC"/>
              </a:solidFill>
            </a:endParaRPr>
          </a:p>
          <a:p>
            <a:r>
              <a:rPr lang="ru-RU" b="1" dirty="0" smtClean="0">
                <a:solidFill>
                  <a:srgbClr val="FF33CC"/>
                </a:solidFill>
              </a:rPr>
              <a:t>ТАЙВАНЬ | </a:t>
            </a:r>
            <a:r>
              <a:rPr lang="ru-RU" b="1" dirty="0" smtClean="0">
                <a:solidFill>
                  <a:srgbClr val="003399"/>
                </a:solidFill>
              </a:rPr>
              <a:t>Ножницы, наперстки, заправщики нитей, аксессуары для швейных машин, аксессуары для </a:t>
            </a:r>
            <a:r>
              <a:rPr lang="ru-RU" b="1" dirty="0" err="1" smtClean="0">
                <a:solidFill>
                  <a:srgbClr val="003399"/>
                </a:solidFill>
              </a:rPr>
              <a:t>пэчворка</a:t>
            </a:r>
            <a:r>
              <a:rPr lang="ru-RU" b="1" dirty="0" smtClean="0">
                <a:solidFill>
                  <a:srgbClr val="003399"/>
                </a:solidFill>
              </a:rPr>
              <a:t>, люверсы, </a:t>
            </a:r>
            <a:r>
              <a:rPr lang="ru-RU" b="1" dirty="0" err="1" smtClean="0">
                <a:solidFill>
                  <a:srgbClr val="003399"/>
                </a:solidFill>
              </a:rPr>
              <a:t>мононить</a:t>
            </a:r>
            <a:r>
              <a:rPr lang="ru-RU" b="1" dirty="0" smtClean="0">
                <a:solidFill>
                  <a:srgbClr val="003399"/>
                </a:solidFill>
              </a:rPr>
              <a:t>, воск, джинсовые кнопки и люверсы, щипцы для установки кнопок, лупы;</a:t>
            </a:r>
          </a:p>
          <a:p>
            <a:endParaRPr lang="ru-RU" b="1" dirty="0" smtClean="0">
              <a:solidFill>
                <a:srgbClr val="FF33CC"/>
              </a:solidFill>
            </a:endParaRPr>
          </a:p>
          <a:p>
            <a:r>
              <a:rPr lang="ru-RU" b="1" dirty="0" smtClean="0">
                <a:solidFill>
                  <a:srgbClr val="FF33CC"/>
                </a:solidFill>
              </a:rPr>
              <a:t>США | </a:t>
            </a:r>
            <a:r>
              <a:rPr lang="ru-RU" b="1" dirty="0" smtClean="0">
                <a:solidFill>
                  <a:srgbClr val="003399"/>
                </a:solidFill>
              </a:rPr>
              <a:t>Паутинка клеевая,</a:t>
            </a:r>
            <a:r>
              <a:rPr lang="en-US" b="1" dirty="0" smtClean="0">
                <a:solidFill>
                  <a:srgbClr val="003399"/>
                </a:solidFill>
              </a:rPr>
              <a:t> </a:t>
            </a:r>
            <a:r>
              <a:rPr lang="ru-RU" b="1" dirty="0" err="1" smtClean="0">
                <a:solidFill>
                  <a:srgbClr val="003399"/>
                </a:solidFill>
              </a:rPr>
              <a:t>флизелины</a:t>
            </a:r>
            <a:r>
              <a:rPr lang="ru-RU" b="1" dirty="0" smtClean="0">
                <a:solidFill>
                  <a:srgbClr val="003399"/>
                </a:solidFill>
              </a:rPr>
              <a:t>.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5984" y="857232"/>
            <a:ext cx="6215106" cy="861732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Компания </a:t>
            </a:r>
            <a:r>
              <a:rPr lang="en-US" sz="1600" b="1" dirty="0" smtClean="0">
                <a:solidFill>
                  <a:srgbClr val="003399"/>
                </a:solidFill>
              </a:rPr>
              <a:t>HTL </a:t>
            </a:r>
            <a:r>
              <a:rPr lang="ru-RU" sz="1600" b="1" dirty="0" smtClean="0">
                <a:solidFill>
                  <a:srgbClr val="003399"/>
                </a:solidFill>
              </a:rPr>
              <a:t>для того, чтобы обеспечить самый большой и самый лучший ассортимент  швейных товаров, размещает свои заказы 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на производство также на других фабриках по всему миру!</a:t>
            </a:r>
            <a:r>
              <a:rPr lang="ru-RU" b="1" dirty="0" smtClean="0">
                <a:solidFill>
                  <a:srgbClr val="003399"/>
                </a:solidFill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J:\ДАННЫЕ КОМПАНИЙ\hemline\презентация\data\IMG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3"/>
            <a:ext cx="9700026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3710" y="488952"/>
            <a:ext cx="6768752" cy="1725602"/>
          </a:xfrm>
        </p:spPr>
        <p:txBody>
          <a:bodyPr>
            <a:noAutofit/>
          </a:bodyPr>
          <a:lstStyle/>
          <a:p>
            <a:r>
              <a:rPr lang="ru-RU" altLang="zh-TW" sz="2800" b="1" dirty="0">
                <a:solidFill>
                  <a:srgbClr val="003399"/>
                </a:solidFill>
              </a:rPr>
              <a:t>Классе - Швейные иглы </a:t>
            </a:r>
            <a:r>
              <a:rPr lang="en-US" altLang="zh-TW" sz="2800" b="1" dirty="0">
                <a:solidFill>
                  <a:srgbClr val="003399"/>
                </a:solidFill>
              </a:rPr>
              <a:t/>
            </a:r>
            <a:br>
              <a:rPr lang="en-US" altLang="zh-TW" sz="2800" b="1" dirty="0">
                <a:solidFill>
                  <a:srgbClr val="003399"/>
                </a:solidFill>
              </a:rPr>
            </a:br>
            <a:r>
              <a:rPr lang="ru-RU" altLang="zh-TW" sz="2000" b="1" dirty="0">
                <a:solidFill>
                  <a:srgbClr val="003399"/>
                </a:solidFill>
              </a:rPr>
              <a:t>Более 125 лет в истории … </a:t>
            </a:r>
            <a:endParaRPr lang="ru-RU" sz="2000" b="1" dirty="0">
              <a:solidFill>
                <a:srgbClr val="003399"/>
              </a:solidFill>
            </a:endParaRPr>
          </a:p>
        </p:txBody>
      </p:sp>
      <p:sp>
        <p:nvSpPr>
          <p:cNvPr id="20482" name="AutoShape 2" descr="http://www.sewgroup.asia/includes/phpThumb.php?src=../Files/Folder/logo2.png&amp;w=156&amp;h=47&amp;far=1&amp;bg=FFFFFF"/>
          <p:cNvSpPr>
            <a:spLocks noChangeAspect="1" noChangeArrowheads="1"/>
          </p:cNvSpPr>
          <p:nvPr/>
        </p:nvSpPr>
        <p:spPr bwMode="auto">
          <a:xfrm>
            <a:off x="155575" y="-144459"/>
            <a:ext cx="304800" cy="304801"/>
          </a:xfrm>
          <a:prstGeom prst="rect">
            <a:avLst/>
          </a:prstGeom>
          <a:noFill/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https://upload.wikimedia.org/wikipedia/commons/thumb/1/1f/%D0%9F%D0%B5%D1%80%D0%B2%D0%B0%D1%8F_%D1%88%D0%B2%D0%B5%D0%B9%D0%BD%D0%B0%D1%8F_%D0%BC%D0%B0%D1%88%D0%B8%D0%BD%D0%B0_%D0%AD%D0%BB%D0%B8%D0%B0%D1%81%D0%B0_%D0%A5%D0%BE%D1%83%2C_1845..jpg/220px-%D0%9F%D0%B5%D1%80%D0%B2%D0%B0%D1%8F_%D1%88%D0%B2%D0%B5%D0%B9%D0%BD%D0%B0%D1%8F_%D0%BC%D0%B0%D1%88%D0%B8%D0%BD%D0%B0_%D0%AD%D0%BB%D0%B8%D0%B0%D1%81%D0%B0_%D0%A5%D0%BE%D1%83%2C_1845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1714494"/>
            <a:ext cx="2095500" cy="220027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09346" y="2110642"/>
            <a:ext cx="6320174" cy="4524273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>
              <a:buFontTx/>
              <a:buChar char="-"/>
            </a:pPr>
            <a:r>
              <a:rPr lang="ru-RU" dirty="0" smtClean="0">
                <a:solidFill>
                  <a:srgbClr val="003399"/>
                </a:solidFill>
              </a:rPr>
              <a:t> В </a:t>
            </a:r>
            <a:r>
              <a:rPr lang="ru-RU" b="1" dirty="0" smtClean="0">
                <a:solidFill>
                  <a:srgbClr val="003399"/>
                </a:solidFill>
              </a:rPr>
              <a:t>1846</a:t>
            </a:r>
            <a:r>
              <a:rPr lang="ru-RU" dirty="0" smtClean="0">
                <a:solidFill>
                  <a:srgbClr val="003399"/>
                </a:solidFill>
              </a:rPr>
              <a:t> году американский механик и предприниматель </a:t>
            </a:r>
            <a:r>
              <a:rPr lang="ru-RU" dirty="0" err="1" smtClean="0">
                <a:solidFill>
                  <a:srgbClr val="003399"/>
                </a:solidFill>
              </a:rPr>
              <a:t>Элиас</a:t>
            </a:r>
            <a:r>
              <a:rPr lang="ru-RU" dirty="0" smtClean="0">
                <a:solidFill>
                  <a:srgbClr val="003399"/>
                </a:solidFill>
              </a:rPr>
              <a:t> </a:t>
            </a:r>
            <a:r>
              <a:rPr lang="ru-RU" dirty="0" err="1" smtClean="0">
                <a:solidFill>
                  <a:srgbClr val="003399"/>
                </a:solidFill>
              </a:rPr>
              <a:t>Хоу</a:t>
            </a:r>
            <a:r>
              <a:rPr lang="ru-RU" dirty="0" smtClean="0">
                <a:solidFill>
                  <a:srgbClr val="003399"/>
                </a:solidFill>
              </a:rPr>
              <a:t> первый в мире получил патент на разработку </a:t>
            </a:r>
            <a:r>
              <a:rPr lang="ru-RU" dirty="0" err="1" smtClean="0">
                <a:solidFill>
                  <a:srgbClr val="003399"/>
                </a:solidFill>
              </a:rPr>
              <a:t>прямострочной</a:t>
            </a:r>
            <a:r>
              <a:rPr lang="ru-RU" dirty="0" smtClean="0">
                <a:solidFill>
                  <a:srgbClr val="003399"/>
                </a:solidFill>
              </a:rPr>
              <a:t> швейной машины, что послужило мощным толчком для развития производства машинных игл.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3399"/>
                </a:solidFill>
              </a:rPr>
              <a:t> В </a:t>
            </a:r>
            <a:r>
              <a:rPr lang="ru-RU" b="1" dirty="0" smtClean="0">
                <a:solidFill>
                  <a:srgbClr val="003399"/>
                </a:solidFill>
              </a:rPr>
              <a:t>1861</a:t>
            </a:r>
            <a:r>
              <a:rPr lang="ru-RU" dirty="0" smtClean="0">
                <a:solidFill>
                  <a:srgbClr val="003399"/>
                </a:solidFill>
              </a:rPr>
              <a:t> году, в Германии в </a:t>
            </a:r>
            <a:r>
              <a:rPr lang="ru-RU" dirty="0" err="1" smtClean="0">
                <a:solidFill>
                  <a:srgbClr val="003399"/>
                </a:solidFill>
              </a:rPr>
              <a:t>г.Ахен</a:t>
            </a:r>
            <a:r>
              <a:rPr lang="ru-RU" dirty="0" smtClean="0">
                <a:solidFill>
                  <a:srgbClr val="003399"/>
                </a:solidFill>
              </a:rPr>
              <a:t>, Лео </a:t>
            </a:r>
            <a:r>
              <a:rPr lang="ru-RU" dirty="0" err="1" smtClean="0">
                <a:solidFill>
                  <a:srgbClr val="003399"/>
                </a:solidFill>
              </a:rPr>
              <a:t>Ламмертц</a:t>
            </a:r>
            <a:r>
              <a:rPr lang="ru-RU" dirty="0" smtClean="0">
                <a:solidFill>
                  <a:srgbClr val="003399"/>
                </a:solidFill>
              </a:rPr>
              <a:t> начал производство машинных игл под маркой «</a:t>
            </a:r>
            <a:r>
              <a:rPr lang="ru-RU" dirty="0" err="1" smtClean="0">
                <a:solidFill>
                  <a:srgbClr val="003399"/>
                </a:solidFill>
              </a:rPr>
              <a:t>Lametz</a:t>
            </a:r>
            <a:r>
              <a:rPr lang="ru-RU" dirty="0" smtClean="0">
                <a:solidFill>
                  <a:srgbClr val="003399"/>
                </a:solidFill>
              </a:rPr>
              <a:t>». Иглы превосходного качества производятся до настоящего времени, но известны уже как машинные иглы «</a:t>
            </a:r>
            <a:r>
              <a:rPr lang="en-US" dirty="0" err="1" smtClean="0">
                <a:solidFill>
                  <a:srgbClr val="003399"/>
                </a:solidFill>
              </a:rPr>
              <a:t>Klasse</a:t>
            </a:r>
            <a:r>
              <a:rPr lang="ru-RU" dirty="0" smtClean="0">
                <a:solidFill>
                  <a:srgbClr val="003399"/>
                </a:solidFill>
              </a:rPr>
              <a:t>». За годы производства сменился владелец и логотип компании. 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3399"/>
                </a:solidFill>
              </a:rPr>
              <a:t>В </a:t>
            </a:r>
            <a:r>
              <a:rPr lang="ru-RU" b="1" dirty="0" smtClean="0">
                <a:solidFill>
                  <a:srgbClr val="003399"/>
                </a:solidFill>
              </a:rPr>
              <a:t>1900</a:t>
            </a:r>
            <a:r>
              <a:rPr lang="ru-RU" dirty="0" smtClean="0">
                <a:solidFill>
                  <a:srgbClr val="003399"/>
                </a:solidFill>
              </a:rPr>
              <a:t> в </a:t>
            </a:r>
            <a:r>
              <a:rPr lang="ru-RU" dirty="0" err="1" smtClean="0">
                <a:solidFill>
                  <a:srgbClr val="003399"/>
                </a:solidFill>
              </a:rPr>
              <a:t>Ахене</a:t>
            </a:r>
            <a:r>
              <a:rPr lang="ru-RU" dirty="0" smtClean="0">
                <a:solidFill>
                  <a:srgbClr val="003399"/>
                </a:solidFill>
              </a:rPr>
              <a:t> было 20 заводов производящих иглы для швейных машин.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- В послевоенные годы к </a:t>
            </a:r>
            <a:r>
              <a:rPr lang="ru-RU" b="1" dirty="0" smtClean="0">
                <a:solidFill>
                  <a:srgbClr val="003399"/>
                </a:solidFill>
              </a:rPr>
              <a:t>1959</a:t>
            </a:r>
            <a:r>
              <a:rPr lang="ru-RU" dirty="0" smtClean="0">
                <a:solidFill>
                  <a:srgbClr val="003399"/>
                </a:solidFill>
              </a:rPr>
              <a:t> г в </a:t>
            </a:r>
            <a:r>
              <a:rPr lang="ru-RU" dirty="0" err="1" smtClean="0">
                <a:solidFill>
                  <a:srgbClr val="003399"/>
                </a:solidFill>
              </a:rPr>
              <a:t>Ахене</a:t>
            </a:r>
            <a:r>
              <a:rPr lang="ru-RU" dirty="0" smtClean="0">
                <a:solidFill>
                  <a:srgbClr val="003399"/>
                </a:solidFill>
              </a:rPr>
              <a:t> производилось 35% от мирового потребления машинных игл.</a:t>
            </a:r>
          </a:p>
          <a:p>
            <a:r>
              <a:rPr lang="ru-RU" dirty="0" smtClean="0">
                <a:solidFill>
                  <a:srgbClr val="003399"/>
                </a:solidFill>
              </a:rPr>
              <a:t>- В </a:t>
            </a:r>
            <a:r>
              <a:rPr lang="ru-RU" b="1" dirty="0" smtClean="0">
                <a:solidFill>
                  <a:srgbClr val="003399"/>
                </a:solidFill>
              </a:rPr>
              <a:t>1965</a:t>
            </a:r>
            <a:r>
              <a:rPr lang="ru-RU" dirty="0" smtClean="0">
                <a:solidFill>
                  <a:srgbClr val="003399"/>
                </a:solidFill>
              </a:rPr>
              <a:t> в </a:t>
            </a:r>
            <a:r>
              <a:rPr lang="ru-RU" dirty="0" err="1" smtClean="0">
                <a:solidFill>
                  <a:srgbClr val="003399"/>
                </a:solidFill>
              </a:rPr>
              <a:t>Ахене</a:t>
            </a:r>
            <a:r>
              <a:rPr lang="ru-RU" dirty="0" smtClean="0">
                <a:solidFill>
                  <a:srgbClr val="003399"/>
                </a:solidFill>
              </a:rPr>
              <a:t> было 12 фабрик, производящих приблизительно 400 миллионов иголок.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3399"/>
                </a:solidFill>
              </a:rPr>
              <a:t>В </a:t>
            </a:r>
            <a:r>
              <a:rPr lang="ru-RU" b="1" dirty="0" smtClean="0">
                <a:solidFill>
                  <a:srgbClr val="003399"/>
                </a:solidFill>
              </a:rPr>
              <a:t>1974</a:t>
            </a:r>
            <a:r>
              <a:rPr lang="ru-RU" dirty="0" smtClean="0">
                <a:solidFill>
                  <a:srgbClr val="003399"/>
                </a:solidFill>
              </a:rPr>
              <a:t> Производство достигнет 655 млн. игл в год.</a:t>
            </a:r>
          </a:p>
        </p:txBody>
      </p:sp>
      <p:pic>
        <p:nvPicPr>
          <p:cNvPr id="21510" name="Picture 6" descr="http://im2-tub-ru.yandex.net/i?id=0f8c6f6c8cacef4366aead893250e605&amp;n=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25" y="4143385"/>
            <a:ext cx="648072" cy="2314543"/>
          </a:xfrm>
          <a:prstGeom prst="rect">
            <a:avLst/>
          </a:prstGeom>
          <a:noFill/>
        </p:spPr>
      </p:pic>
      <p:pic>
        <p:nvPicPr>
          <p:cNvPr id="16" name="Picture 8" descr="http://www.klasse.com/images/header/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33" y="404670"/>
            <a:ext cx="1647825" cy="48577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6500826" y="58147"/>
            <a:ext cx="2464051" cy="600122"/>
          </a:xfrm>
          <a:prstGeom prst="rect">
            <a:avLst/>
          </a:prstGeom>
        </p:spPr>
        <p:txBody>
          <a:bodyPr wrap="none" lIns="91398" tIns="45699" rIns="91398" bIns="45699">
            <a:spAutoFit/>
          </a:bodyPr>
          <a:lstStyle/>
          <a:p>
            <a:pPr algn="r"/>
            <a:r>
              <a:rPr lang="ru-RU" altLang="zh-TW" sz="3200" b="1" dirty="0" smtClean="0">
                <a:solidFill>
                  <a:srgbClr val="FF99FF"/>
                </a:solidFill>
                <a:ea typeface="新細明體" charset="-120"/>
              </a:rPr>
              <a:t>Бренды</a:t>
            </a:r>
            <a:r>
              <a:rPr lang="en-US" altLang="zh-TW" sz="3200" b="1" dirty="0" smtClean="0">
                <a:solidFill>
                  <a:srgbClr val="FF99FF"/>
                </a:solidFill>
                <a:ea typeface="新細明體" charset="-120"/>
              </a:rPr>
              <a:t> HTL</a:t>
            </a:r>
            <a:r>
              <a:rPr lang="ru-RU" altLang="zh-TW" sz="3200" b="1" dirty="0" smtClean="0">
                <a:solidFill>
                  <a:srgbClr val="FF99FF"/>
                </a:solidFill>
                <a:ea typeface="新細明體" charset="-120"/>
              </a:rPr>
              <a:t>:</a:t>
            </a:r>
            <a:endParaRPr lang="ru-RU" sz="3200" dirty="0">
              <a:solidFill>
                <a:srgbClr val="FF99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J:\ДАННЫЕ КОМПАНИЙ\hemline\презентация\data\IMG_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00026" cy="6858000"/>
          </a:xfrm>
          <a:prstGeom prst="rect">
            <a:avLst/>
          </a:prstGeom>
          <a:noFill/>
        </p:spPr>
      </p:pic>
      <p:sp>
        <p:nvSpPr>
          <p:cNvPr id="20482" name="AutoShape 2" descr="http://www.sewgroup.asia/includes/phpThumb.php?src=../Files/Folder/logo2.png&amp;w=156&amp;h=47&amp;far=1&amp;bg=FFFFFF"/>
          <p:cNvSpPr>
            <a:spLocks noChangeAspect="1" noChangeArrowheads="1"/>
          </p:cNvSpPr>
          <p:nvPr/>
        </p:nvSpPr>
        <p:spPr bwMode="auto">
          <a:xfrm>
            <a:off x="155575" y="-144459"/>
            <a:ext cx="304800" cy="304801"/>
          </a:xfrm>
          <a:prstGeom prst="rect">
            <a:avLst/>
          </a:prstGeom>
          <a:noFill/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8" name="Picture 4" descr="http://www.gela.ru/assets/images/catalog/33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3566223"/>
            <a:ext cx="1872208" cy="248084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428728" y="1357298"/>
            <a:ext cx="5429288" cy="5201381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>
                <a:solidFill>
                  <a:srgbClr val="003399"/>
                </a:solidFill>
              </a:rPr>
              <a:t>1980-е</a:t>
            </a:r>
            <a:r>
              <a:rPr lang="ru-RU" sz="1600" dirty="0" smtClean="0">
                <a:solidFill>
                  <a:srgbClr val="003399"/>
                </a:solidFill>
              </a:rPr>
              <a:t>  11 заводов в Китае производили 800 миллионов иголок, а  европейских фабрики, таких </a:t>
            </a:r>
            <a:r>
              <a:rPr lang="en-US" sz="1600" dirty="0" smtClean="0">
                <a:solidFill>
                  <a:srgbClr val="003399"/>
                </a:solidFill>
              </a:rPr>
              <a:t>Singer Clydebank, </a:t>
            </a:r>
            <a:r>
              <a:rPr lang="en-US" sz="1600" dirty="0" err="1" smtClean="0">
                <a:solidFill>
                  <a:srgbClr val="003399"/>
                </a:solidFill>
              </a:rPr>
              <a:t>Prym</a:t>
            </a:r>
            <a:r>
              <a:rPr lang="en-US" sz="1600" dirty="0" smtClean="0">
                <a:solidFill>
                  <a:srgbClr val="003399"/>
                </a:solidFill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</a:rPr>
              <a:t>Iselohm</a:t>
            </a:r>
            <a:r>
              <a:rPr lang="ru-RU" sz="1600" dirty="0" smtClean="0">
                <a:solidFill>
                  <a:srgbClr val="003399"/>
                </a:solidFill>
              </a:rPr>
              <a:t> закрылись. К 1984 году только 5 фабрик остаются в </a:t>
            </a:r>
            <a:r>
              <a:rPr lang="ru-RU" sz="1600" dirty="0" err="1" smtClean="0">
                <a:solidFill>
                  <a:srgbClr val="003399"/>
                </a:solidFill>
              </a:rPr>
              <a:t>Ахене</a:t>
            </a:r>
            <a:r>
              <a:rPr lang="ru-RU" sz="1600" dirty="0" smtClean="0">
                <a:solidFill>
                  <a:srgbClr val="003399"/>
                </a:solidFill>
              </a:rPr>
              <a:t>, а производство сокращается до 5.7%  в мировом масштабе. Впервые бренд </a:t>
            </a:r>
            <a:r>
              <a:rPr lang="en-US" sz="1600" dirty="0" err="1" smtClean="0">
                <a:solidFill>
                  <a:srgbClr val="003399"/>
                </a:solidFill>
              </a:rPr>
              <a:t>Klasse</a:t>
            </a:r>
            <a:r>
              <a:rPr lang="en-US" sz="1600" dirty="0" smtClean="0">
                <a:solidFill>
                  <a:srgbClr val="003399"/>
                </a:solidFill>
              </a:rPr>
              <a:t> </a:t>
            </a:r>
            <a:r>
              <a:rPr lang="ru-RU" sz="1600" dirty="0" smtClean="0">
                <a:solidFill>
                  <a:srgbClr val="003399"/>
                </a:solidFill>
              </a:rPr>
              <a:t>был разработан компанией </a:t>
            </a:r>
            <a:r>
              <a:rPr lang="en-US" sz="1600" dirty="0" err="1" smtClean="0">
                <a:solidFill>
                  <a:srgbClr val="003399"/>
                </a:solidFill>
              </a:rPr>
              <a:t>Sewgroup</a:t>
            </a:r>
            <a:r>
              <a:rPr lang="ru-RU" sz="1600" dirty="0" smtClean="0">
                <a:solidFill>
                  <a:srgbClr val="003399"/>
                </a:solidFill>
              </a:rPr>
              <a:t> (</a:t>
            </a:r>
            <a:r>
              <a:rPr lang="en-US" altLang="zh-TW" sz="1600" b="1" dirty="0" smtClean="0">
                <a:solidFill>
                  <a:srgbClr val="003399"/>
                </a:solidFill>
                <a:ea typeface="新細明體" charset="-120"/>
              </a:rPr>
              <a:t>HTL</a:t>
            </a:r>
            <a:r>
              <a:rPr lang="ru-RU" sz="1600" dirty="0" smtClean="0">
                <a:solidFill>
                  <a:srgbClr val="003399"/>
                </a:solidFill>
              </a:rPr>
              <a:t>)</a:t>
            </a:r>
            <a:r>
              <a:rPr lang="en-US" sz="1600" dirty="0" smtClean="0">
                <a:solidFill>
                  <a:srgbClr val="003399"/>
                </a:solidFill>
              </a:rPr>
              <a:t> </a:t>
            </a:r>
            <a:r>
              <a:rPr lang="ru-RU" sz="1600" dirty="0" smtClean="0">
                <a:solidFill>
                  <a:srgbClr val="003399"/>
                </a:solidFill>
              </a:rPr>
              <a:t>в 1980-х годах. Была придумана новая концепция продаж, современная упаковка с цветовой кодировкой, расширен ассортиментный ряд.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1993</a:t>
            </a:r>
            <a:r>
              <a:rPr lang="ru-RU" sz="1600" dirty="0" smtClean="0">
                <a:solidFill>
                  <a:srgbClr val="003399"/>
                </a:solidFill>
              </a:rPr>
              <a:t>  - Фабрики </a:t>
            </a:r>
            <a:r>
              <a:rPr lang="en-US" sz="1600" dirty="0" err="1" smtClean="0">
                <a:solidFill>
                  <a:srgbClr val="003399"/>
                </a:solidFill>
              </a:rPr>
              <a:t>Rhinenadel</a:t>
            </a:r>
            <a:r>
              <a:rPr lang="en-US" sz="1600" dirty="0" smtClean="0">
                <a:solidFill>
                  <a:srgbClr val="003399"/>
                </a:solidFill>
              </a:rPr>
              <a:t>, </a:t>
            </a:r>
            <a:r>
              <a:rPr lang="en-US" sz="1600" dirty="0" err="1" smtClean="0">
                <a:solidFill>
                  <a:srgbClr val="003399"/>
                </a:solidFill>
              </a:rPr>
              <a:t>Beka</a:t>
            </a:r>
            <a:r>
              <a:rPr lang="en-US" sz="1600" dirty="0" smtClean="0">
                <a:solidFill>
                  <a:srgbClr val="003399"/>
                </a:solidFill>
              </a:rPr>
              <a:t> </a:t>
            </a:r>
            <a:r>
              <a:rPr lang="ru-RU" sz="1600" dirty="0" smtClean="0">
                <a:solidFill>
                  <a:srgbClr val="003399"/>
                </a:solidFill>
              </a:rPr>
              <a:t>и </a:t>
            </a:r>
            <a:r>
              <a:rPr lang="en-US" sz="1600" dirty="0" smtClean="0">
                <a:solidFill>
                  <a:srgbClr val="003399"/>
                </a:solidFill>
              </a:rPr>
              <a:t> </a:t>
            </a:r>
            <a:r>
              <a:rPr lang="en-US" sz="1600" dirty="0" err="1" smtClean="0">
                <a:solidFill>
                  <a:srgbClr val="003399"/>
                </a:solidFill>
              </a:rPr>
              <a:t>Lammertz</a:t>
            </a:r>
            <a:r>
              <a:rPr lang="ru-RU" sz="1600" dirty="0" smtClean="0">
                <a:solidFill>
                  <a:srgbClr val="003399"/>
                </a:solidFill>
              </a:rPr>
              <a:t> совместно создают "интегрированную технологию", которая значительно увеличивает производственные мощности и качество машинных игл. Это объеденное производство начинает выпуск игл  </a:t>
            </a:r>
            <a:r>
              <a:rPr lang="ru-RU" sz="1600" dirty="0" err="1" smtClean="0">
                <a:solidFill>
                  <a:srgbClr val="003399"/>
                </a:solidFill>
              </a:rPr>
              <a:t>премиум-класса</a:t>
            </a:r>
            <a:r>
              <a:rPr lang="ru-RU" sz="1600" dirty="0" smtClean="0">
                <a:solidFill>
                  <a:srgbClr val="003399"/>
                </a:solidFill>
              </a:rPr>
              <a:t> по брендом </a:t>
            </a:r>
            <a:r>
              <a:rPr lang="ru-RU" sz="1600" b="1" dirty="0" err="1" smtClean="0">
                <a:solidFill>
                  <a:srgbClr val="003399"/>
                </a:solidFill>
              </a:rPr>
              <a:t>Klassé</a:t>
            </a:r>
            <a:r>
              <a:rPr lang="ru-RU" sz="1600" b="1" dirty="0" smtClean="0">
                <a:solidFill>
                  <a:srgbClr val="003399"/>
                </a:solidFill>
              </a:rPr>
              <a:t> </a:t>
            </a:r>
            <a:r>
              <a:rPr lang="ru-RU" sz="1600" dirty="0" smtClean="0">
                <a:solidFill>
                  <a:srgbClr val="003399"/>
                </a:solidFill>
              </a:rPr>
              <a:t>1995 году, которые успешно используются в современном производстве </a:t>
            </a:r>
            <a:r>
              <a:rPr lang="en-US" sz="1600" dirty="0" err="1" smtClean="0">
                <a:solidFill>
                  <a:srgbClr val="003399"/>
                </a:solidFill>
              </a:rPr>
              <a:t>Sewgroup</a:t>
            </a:r>
            <a:r>
              <a:rPr lang="ru-RU" sz="1600" b="1" dirty="0" smtClean="0">
                <a:solidFill>
                  <a:srgbClr val="003399"/>
                </a:solidFill>
              </a:rPr>
              <a:t> (</a:t>
            </a:r>
            <a:r>
              <a:rPr lang="en-US" altLang="zh-TW" sz="1600" b="1" dirty="0" smtClean="0">
                <a:solidFill>
                  <a:srgbClr val="003399"/>
                </a:solidFill>
                <a:ea typeface="新細明體" charset="-120"/>
              </a:rPr>
              <a:t>HTL</a:t>
            </a:r>
            <a:r>
              <a:rPr lang="ru-RU" altLang="zh-TW" sz="1600" dirty="0" smtClean="0">
                <a:solidFill>
                  <a:srgbClr val="003399"/>
                </a:solidFill>
                <a:ea typeface="新細明體" charset="-120"/>
              </a:rPr>
              <a:t>), наряду с немецкими стандартами качества </a:t>
            </a:r>
            <a:r>
              <a:rPr lang="en-US" sz="1600" dirty="0" smtClean="0">
                <a:solidFill>
                  <a:srgbClr val="003399"/>
                </a:solidFill>
              </a:rPr>
              <a:t>GSN</a:t>
            </a:r>
            <a:r>
              <a:rPr lang="ru-RU" sz="1600" dirty="0" smtClean="0">
                <a:solidFill>
                  <a:srgbClr val="003399"/>
                </a:solidFill>
              </a:rPr>
              <a:t>.</a:t>
            </a:r>
          </a:p>
          <a:p>
            <a:r>
              <a:rPr lang="ru-RU" sz="1600" b="1" dirty="0" smtClean="0">
                <a:solidFill>
                  <a:srgbClr val="003399"/>
                </a:solidFill>
              </a:rPr>
              <a:t>2007 </a:t>
            </a:r>
            <a:r>
              <a:rPr lang="ru-RU" sz="1600" dirty="0" smtClean="0">
                <a:solidFill>
                  <a:srgbClr val="003399"/>
                </a:solidFill>
              </a:rPr>
              <a:t>- Все фабрики в </a:t>
            </a:r>
            <a:r>
              <a:rPr lang="ru-RU" sz="1600" dirty="0" err="1" smtClean="0">
                <a:solidFill>
                  <a:srgbClr val="003399"/>
                </a:solidFill>
              </a:rPr>
              <a:t>Ахене</a:t>
            </a:r>
            <a:r>
              <a:rPr lang="ru-RU" sz="1600" dirty="0" smtClean="0">
                <a:solidFill>
                  <a:srgbClr val="003399"/>
                </a:solidFill>
              </a:rPr>
              <a:t> закрыты, все 3 основные фабрики  перенесли свое производство в Индию, в основном из-за стоимости рабочей силы и развитого машиностроения.</a:t>
            </a:r>
          </a:p>
        </p:txBody>
      </p:sp>
      <p:pic>
        <p:nvPicPr>
          <p:cNvPr id="63490" name="Picture 2" descr="http://www.klasse.com/images/header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9796" y="6086503"/>
            <a:ext cx="1647825" cy="485775"/>
          </a:xfrm>
          <a:prstGeom prst="rect">
            <a:avLst/>
          </a:prstGeom>
          <a:noFill/>
        </p:spPr>
      </p:pic>
      <p:pic>
        <p:nvPicPr>
          <p:cNvPr id="63492" name="Picture 4" descr="1738SES 90 Lammertz Иглы швейные *02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1071552"/>
            <a:ext cx="1277582" cy="1962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J:\ДАННЫЕ КОМПАНИЙ\hemline\презентация\data\IMG_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" y="0"/>
            <a:ext cx="9700027" cy="6858000"/>
          </a:xfrm>
          <a:prstGeom prst="rect">
            <a:avLst/>
          </a:prstGeom>
          <a:noFill/>
        </p:spPr>
      </p:pic>
      <p:pic>
        <p:nvPicPr>
          <p:cNvPr id="10241" name="Picture 1" descr="J:\С ЖЕСТКОГО ДИСКА\1-работа\реклама\2011\Конлига\Ателье\статья Хемлайн\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500306"/>
            <a:ext cx="5895310" cy="435769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000760" y="3105856"/>
            <a:ext cx="2808312" cy="646288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dirty="0" smtClean="0">
                <a:solidFill>
                  <a:srgbClr val="003399"/>
                </a:solidFill>
              </a:rPr>
              <a:t>45 видов в блистерной упаковке</a:t>
            </a:r>
            <a:endParaRPr lang="ru-RU" dirty="0">
              <a:solidFill>
                <a:srgbClr val="0033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29058" y="571480"/>
            <a:ext cx="4857784" cy="1815839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 Каждый тип игл промаркирован определенным цветом для более легкого узнавания покупателями.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 На стержне иглы имеется отметка «К», обозначающая, что перед вами игла гарантированного качества «Классе», 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а также номер вида и размера иглы.</a:t>
            </a:r>
          </a:p>
          <a:p>
            <a:pPr>
              <a:buFontTx/>
              <a:buChar char="-"/>
            </a:pPr>
            <a:r>
              <a:rPr lang="ru-RU" sz="1600" b="1" dirty="0" smtClean="0">
                <a:solidFill>
                  <a:srgbClr val="003399"/>
                </a:solidFill>
              </a:rPr>
              <a:t> Каждая упаковка имеет </a:t>
            </a:r>
            <a:r>
              <a:rPr lang="ru-RU" sz="1600" b="1" dirty="0" err="1" smtClean="0">
                <a:solidFill>
                  <a:srgbClr val="003399"/>
                </a:solidFill>
              </a:rPr>
              <a:t>шрих-код</a:t>
            </a:r>
            <a:r>
              <a:rPr lang="ru-RU" sz="1600" b="1" dirty="0" smtClean="0">
                <a:solidFill>
                  <a:srgbClr val="003399"/>
                </a:solidFill>
              </a:rPr>
              <a:t> и артикул.</a:t>
            </a:r>
            <a:endParaRPr lang="ru-RU" sz="1600" b="1" dirty="0">
              <a:solidFill>
                <a:srgbClr val="003399"/>
              </a:solidFill>
            </a:endParaRPr>
          </a:p>
        </p:txBody>
      </p:sp>
      <p:pic>
        <p:nvPicPr>
          <p:cNvPr id="15" name="Picture 1" descr="J:\ДАННЫЕ КОМПАНИЙ\hemline\презентация\data\hemline presentation image\ob - копия (2)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15272" y="4429132"/>
            <a:ext cx="1200258" cy="17161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52792" y="1622056"/>
            <a:ext cx="4176464" cy="1092564"/>
          </a:xfrm>
          <a:prstGeom prst="rect">
            <a:avLst/>
          </a:prstGeom>
        </p:spPr>
        <p:txBody>
          <a:bodyPr wrap="square" lIns="91398" tIns="45699" rIns="91398" bIns="45699">
            <a:spAutoFit/>
          </a:bodyPr>
          <a:lstStyle/>
          <a:p>
            <a:r>
              <a:rPr lang="ru-RU" sz="1600" b="1" dirty="0" smtClean="0"/>
              <a:t>36 видов игл в стенде  </a:t>
            </a:r>
          </a:p>
          <a:p>
            <a:r>
              <a:rPr lang="ru-RU" sz="1600" b="1" dirty="0" smtClean="0"/>
              <a:t>по 5 </a:t>
            </a:r>
            <a:r>
              <a:rPr lang="ru-RU" sz="1600" b="1" dirty="0" err="1" smtClean="0"/>
              <a:t>шт</a:t>
            </a:r>
            <a:r>
              <a:rPr lang="ru-RU" sz="1600" b="1" dirty="0" smtClean="0"/>
              <a:t>,</a:t>
            </a:r>
          </a:p>
          <a:p>
            <a:r>
              <a:rPr lang="ru-RU" sz="1600" b="1" dirty="0" smtClean="0"/>
              <a:t>размер стенда: </a:t>
            </a:r>
          </a:p>
          <a:p>
            <a:r>
              <a:rPr lang="ru-RU" sz="1600" b="1" dirty="0" smtClean="0"/>
              <a:t>45 см </a:t>
            </a:r>
            <a:r>
              <a:rPr lang="ru-RU" sz="1600" b="1" dirty="0" err="1" smtClean="0"/>
              <a:t>х</a:t>
            </a:r>
            <a:r>
              <a:rPr lang="ru-RU" sz="1600" b="1" dirty="0" smtClean="0"/>
              <a:t> 14 см </a:t>
            </a:r>
            <a:r>
              <a:rPr lang="ru-RU" sz="1600" b="1" dirty="0" err="1" smtClean="0"/>
              <a:t>х</a:t>
            </a:r>
            <a:r>
              <a:rPr lang="ru-RU" sz="1600" b="1" dirty="0" smtClean="0"/>
              <a:t> 46, 5 см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5311</TotalTime>
  <Words>2585</Words>
  <Application>Microsoft Office PowerPoint</Application>
  <PresentationFormat>Экран (4:3)</PresentationFormat>
  <Paragraphs>327</Paragraphs>
  <Slides>46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Добро пожаловать  в мир шитья  и рукоделия</vt:lpstr>
      <vt:lpstr>Слайд 2</vt:lpstr>
      <vt:lpstr>Слайд 3</vt:lpstr>
      <vt:lpstr>Движение вперед!</vt:lpstr>
      <vt:lpstr>Новые производственные мощности!</vt:lpstr>
      <vt:lpstr>Производим на лучших фабриках мира! </vt:lpstr>
      <vt:lpstr>Классе - Швейные иглы  Более 125 лет в истории … </vt:lpstr>
      <vt:lpstr>Слайд 8</vt:lpstr>
      <vt:lpstr>Слайд 9</vt:lpstr>
      <vt:lpstr>Классе - Ножницы </vt:lpstr>
      <vt:lpstr>Слайд 11</vt:lpstr>
      <vt:lpstr>Слайд 12</vt:lpstr>
      <vt:lpstr>Слайд 13</vt:lpstr>
      <vt:lpstr>Слайд 14</vt:lpstr>
      <vt:lpstr>Знак  качества! </vt:lpstr>
      <vt:lpstr>Контроль качества на фабриках HEMLINE осуществляется за каждой партией товара. Номер партии печатается на целлофановой упаковке.  Также на товары указывается срок годности.</vt:lpstr>
      <vt:lpstr>От хорошего к лучшему! </vt:lpstr>
      <vt:lpstr>От хорошего к лучшему! </vt:lpstr>
      <vt:lpstr>От хорошего к лучшему! </vt:lpstr>
      <vt:lpstr>Все иглы для ручного шитья теперь продаются в пластиковых упаковках! Удобно хранить, использовать!</vt:lpstr>
      <vt:lpstr>25 лет на рынке рукоделия!</vt:lpstr>
      <vt:lpstr>По всему миру!</vt:lpstr>
      <vt:lpstr>Слайд 23</vt:lpstr>
      <vt:lpstr>ЭКСКЛЮЗИВ | Компания GELA.ru эксклюзивно представляет ассортимент компании HEMLINE на российском рынке с 1999 года!</vt:lpstr>
      <vt:lpstr>Слайд 25</vt:lpstr>
      <vt:lpstr>Аргументы продаж товаров HEMLINE</vt:lpstr>
      <vt:lpstr>На сайте GELA.ru</vt:lpstr>
      <vt:lpstr>Всегда на вашей витрине!</vt:lpstr>
      <vt:lpstr>НОВИНКИ!  Уже складе и на сайте GELA.ru!</vt:lpstr>
      <vt:lpstr>НОВИНКИ!  Уже складе и на сайте GELA.ru!</vt:lpstr>
      <vt:lpstr>НОВИНКИ!  Уже складе и на сайте GELA.ru!</vt:lpstr>
      <vt:lpstr>Слайд 32</vt:lpstr>
      <vt:lpstr>Слайд 33</vt:lpstr>
      <vt:lpstr>Слайд 34</vt:lpstr>
      <vt:lpstr>Слайд 35</vt:lpstr>
      <vt:lpstr>   Новый сайт Hemline для покупателей</vt:lpstr>
      <vt:lpstr>   Новый сайт Hemline для покупателей</vt:lpstr>
      <vt:lpstr>Новый сайт Hemline для покупателей</vt:lpstr>
      <vt:lpstr>Новый сайт Hemline для покупателей</vt:lpstr>
      <vt:lpstr>Слайд 40</vt:lpstr>
      <vt:lpstr>Консультант по продукции</vt:lpstr>
      <vt:lpstr>Внешние ресурсы</vt:lpstr>
      <vt:lpstr>   Положительная проблема</vt:lpstr>
      <vt:lpstr>Новая упаковка Hemline</vt:lpstr>
      <vt:lpstr>Новая упаковка Hemline</vt:lpstr>
      <vt:lpstr>БЛАГОДАРИМ  ЗА ВНИМАНИЕ!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Инна Петрова</dc:creator>
  <cp:lastModifiedBy>Ирина Перевозчикова</cp:lastModifiedBy>
  <cp:revision>292</cp:revision>
  <dcterms:created xsi:type="dcterms:W3CDTF">2014-09-11T07:27:15Z</dcterms:created>
  <dcterms:modified xsi:type="dcterms:W3CDTF">2015-11-16T11:46:58Z</dcterms:modified>
</cp:coreProperties>
</file>